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tiff" ContentType="image/tif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64" r:id="rId3"/>
    <p:sldId id="258" r:id="rId4"/>
    <p:sldId id="257" r:id="rId5"/>
    <p:sldId id="259" r:id="rId6"/>
    <p:sldId id="268" r:id="rId7"/>
    <p:sldId id="312" r:id="rId8"/>
    <p:sldId id="313" r:id="rId9"/>
    <p:sldId id="260" r:id="rId10"/>
    <p:sldId id="299" r:id="rId11"/>
    <p:sldId id="261" r:id="rId12"/>
    <p:sldId id="316" r:id="rId13"/>
    <p:sldId id="314" r:id="rId14"/>
    <p:sldId id="317" r:id="rId15"/>
    <p:sldId id="315" r:id="rId16"/>
    <p:sldId id="266" r:id="rId17"/>
    <p:sldId id="300" r:id="rId18"/>
    <p:sldId id="272" r:id="rId19"/>
    <p:sldId id="274" r:id="rId20"/>
    <p:sldId id="308" r:id="rId21"/>
    <p:sldId id="276" r:id="rId22"/>
    <p:sldId id="278" r:id="rId23"/>
    <p:sldId id="275" r:id="rId24"/>
    <p:sldId id="294" r:id="rId25"/>
    <p:sldId id="318" r:id="rId26"/>
    <p:sldId id="295" r:id="rId27"/>
    <p:sldId id="301" r:id="rId28"/>
    <p:sldId id="286" r:id="rId29"/>
    <p:sldId id="303" r:id="rId30"/>
    <p:sldId id="310" r:id="rId31"/>
    <p:sldId id="309" r:id="rId32"/>
    <p:sldId id="296" r:id="rId33"/>
    <p:sldId id="307" r:id="rId34"/>
    <p:sldId id="311" r:id="rId35"/>
  </p:sldIdLst>
  <p:sldSz cx="9144000" cy="6858000" type="screen4x3"/>
  <p:notesSz cx="6858000" cy="9144000"/>
  <p:defaultText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64" d="100"/>
          <a:sy n="164" d="100"/>
        </p:scale>
        <p:origin x="-324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songxiaoyan\Desktop\&#26032;&#24314;%20Microsoft%20Office%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errBars>
            <c:errBarType val="both"/>
            <c:errValType val="cust"/>
            <c:noEndCap val="0"/>
            <c:plus>
              <c:numRef>
                <c:f>Sheet1!$A$13:$F$13</c:f>
                <c:numCache>
                  <c:formatCode>General</c:formatCode>
                  <c:ptCount val="6"/>
                  <c:pt idx="0">
                    <c:v>17.23046397776011</c:v>
                  </c:pt>
                  <c:pt idx="1">
                    <c:v>2.183269719175042</c:v>
                  </c:pt>
                  <c:pt idx="2">
                    <c:v>48.01110982540045</c:v>
                  </c:pt>
                  <c:pt idx="3">
                    <c:v>2.378141197564929</c:v>
                  </c:pt>
                  <c:pt idx="4">
                    <c:v>4.871686908385363</c:v>
                  </c:pt>
                </c:numCache>
              </c:numRef>
            </c:plus>
            <c:minus>
              <c:numRef>
                <c:f>Sheet1!$A$13:$F$13</c:f>
                <c:numCache>
                  <c:formatCode>General</c:formatCode>
                  <c:ptCount val="6"/>
                  <c:pt idx="0">
                    <c:v>17.23046397776011</c:v>
                  </c:pt>
                  <c:pt idx="1">
                    <c:v>2.183269719175042</c:v>
                  </c:pt>
                  <c:pt idx="2">
                    <c:v>48.01110982540045</c:v>
                  </c:pt>
                  <c:pt idx="3">
                    <c:v>2.378141197564929</c:v>
                  </c:pt>
                  <c:pt idx="4">
                    <c:v>4.871686908385363</c:v>
                  </c:pt>
                </c:numCache>
              </c:numRef>
            </c:minus>
          </c:errBars>
          <c:val>
            <c:numRef>
              <c:f>Sheet1!$A$12:$E$12</c:f>
              <c:numCache>
                <c:formatCode>General</c:formatCode>
                <c:ptCount val="5"/>
                <c:pt idx="0">
                  <c:v>180.0</c:v>
                </c:pt>
                <c:pt idx="1">
                  <c:v>4.1</c:v>
                </c:pt>
                <c:pt idx="2">
                  <c:v>200.8</c:v>
                </c:pt>
                <c:pt idx="3">
                  <c:v>3.9</c:v>
                </c:pt>
                <c:pt idx="4">
                  <c:v>6.8</c:v>
                </c:pt>
              </c:numCache>
            </c:numRef>
          </c:val>
        </c:ser>
        <c:dLbls>
          <c:showLegendKey val="0"/>
          <c:showVal val="0"/>
          <c:showCatName val="0"/>
          <c:showSerName val="0"/>
          <c:showPercent val="0"/>
          <c:showBubbleSize val="0"/>
        </c:dLbls>
        <c:gapWidth val="150"/>
        <c:axId val="-2065737576"/>
        <c:axId val="-2066658968"/>
      </c:barChart>
      <c:catAx>
        <c:axId val="-2065737576"/>
        <c:scaling>
          <c:orientation val="minMax"/>
        </c:scaling>
        <c:delete val="1"/>
        <c:axPos val="b"/>
        <c:majorTickMark val="out"/>
        <c:minorTickMark val="none"/>
        <c:tickLblPos val="nextTo"/>
        <c:crossAx val="-2066658968"/>
        <c:crosses val="autoZero"/>
        <c:auto val="1"/>
        <c:lblAlgn val="ctr"/>
        <c:lblOffset val="100"/>
        <c:noMultiLvlLbl val="0"/>
      </c:catAx>
      <c:valAx>
        <c:axId val="-2066658968"/>
        <c:scaling>
          <c:orientation val="minMax"/>
        </c:scaling>
        <c:delete val="0"/>
        <c:axPos val="l"/>
        <c:majorGridlines/>
        <c:numFmt formatCode="General" sourceLinked="1"/>
        <c:majorTickMark val="out"/>
        <c:minorTickMark val="none"/>
        <c:tickLblPos val="nextTo"/>
        <c:crossAx val="-2065737576"/>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TW"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85D54B-0D05-2345-86EA-E38EDFE4BF80}" type="datetimeFigureOut">
              <a:rPr kumimoji="1" lang="zh-TW" altLang="en-US" smtClean="0"/>
              <a:t>10/30/17</a:t>
            </a:fld>
            <a:endParaRPr kumimoji="1" lang="zh-TW"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TW"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DE887D-B1C2-DF49-903C-1CAE550B524D}" type="slidenum">
              <a:rPr kumimoji="1" lang="zh-TW" altLang="en-US" smtClean="0"/>
              <a:t>‹#›</a:t>
            </a:fld>
            <a:endParaRPr kumimoji="1" lang="zh-TW" altLang="en-US"/>
          </a:p>
        </p:txBody>
      </p:sp>
    </p:spTree>
    <p:extLst>
      <p:ext uri="{BB962C8B-B14F-4D97-AF65-F5344CB8AC3E}">
        <p14:creationId xmlns:p14="http://schemas.microsoft.com/office/powerpoint/2010/main" val="13499105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E887D-B1C2-DF49-903C-1CAE550B524D}" type="slidenum">
              <a:rPr kumimoji="1" lang="zh-TW" altLang="en-US" smtClean="0"/>
              <a:t>1</a:t>
            </a:fld>
            <a:endParaRPr kumimoji="1" lang="zh-TW" altLang="en-US"/>
          </a:p>
        </p:txBody>
      </p:sp>
    </p:spTree>
    <p:extLst>
      <p:ext uri="{BB962C8B-B14F-4D97-AF65-F5344CB8AC3E}">
        <p14:creationId xmlns:p14="http://schemas.microsoft.com/office/powerpoint/2010/main" val="3245492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TW" altLang="en-US" dirty="0"/>
          </a:p>
        </p:txBody>
      </p:sp>
      <p:sp>
        <p:nvSpPr>
          <p:cNvPr id="4" name="Slide Number Placeholder 3"/>
          <p:cNvSpPr>
            <a:spLocks noGrp="1"/>
          </p:cNvSpPr>
          <p:nvPr>
            <p:ph type="sldNum" sz="quarter" idx="10"/>
          </p:nvPr>
        </p:nvSpPr>
        <p:spPr/>
        <p:txBody>
          <a:bodyPr/>
          <a:lstStyle/>
          <a:p>
            <a:fld id="{49DE887D-B1C2-DF49-903C-1CAE550B524D}" type="slidenum">
              <a:rPr kumimoji="1" lang="zh-TW" altLang="en-US" smtClean="0"/>
              <a:t>23</a:t>
            </a:fld>
            <a:endParaRPr kumimoji="1" lang="zh-TW" altLang="en-US"/>
          </a:p>
        </p:txBody>
      </p:sp>
    </p:spTree>
    <p:extLst>
      <p:ext uri="{BB962C8B-B14F-4D97-AF65-F5344CB8AC3E}">
        <p14:creationId xmlns:p14="http://schemas.microsoft.com/office/powerpoint/2010/main" val="397827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924E790F-12CB-445A-B519-55430E56909E}" type="slidenum">
              <a:rPr lang="zh-CN" altLang="en-US" smtClean="0"/>
              <a:pPr/>
              <a:t>24</a:t>
            </a:fld>
            <a:endParaRPr lang="zh-CN" altLang="en-US"/>
          </a:p>
        </p:txBody>
      </p:sp>
    </p:spTree>
    <p:extLst>
      <p:ext uri="{BB962C8B-B14F-4D97-AF65-F5344CB8AC3E}">
        <p14:creationId xmlns:p14="http://schemas.microsoft.com/office/powerpoint/2010/main" val="41065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Previous screen has identified temperature-sensitive male sterile mutant, including fer-3,fer-15,fer-2,fer-4 and fer-6.</a:t>
            </a:r>
            <a:endParaRPr lang="zh-CN" alt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I</a:t>
            </a:r>
            <a:r>
              <a:rPr lang="en-US" altLang="zh-CN" sz="1200" kern="1200" dirty="0" err="1" smtClean="0">
                <a:solidFill>
                  <a:schemeClr val="tx1"/>
                </a:solidFill>
                <a:effectLst/>
                <a:latin typeface="+mn-lt"/>
                <a:ea typeface="+mn-ea"/>
                <a:cs typeface="+mn-cs"/>
              </a:rPr>
              <a:t>ntresting</a:t>
            </a:r>
            <a:r>
              <a:rPr lang="en-US" altLang="zh-CN"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the picture,FER-2,3,4 </a:t>
            </a:r>
            <a:r>
              <a:rPr lang="en-US" altLang="zh-CN" sz="1200" kern="1200" baseline="0" dirty="0" smtClean="0">
                <a:solidFill>
                  <a:schemeClr val="tx1"/>
                </a:solidFill>
                <a:effectLst/>
                <a:latin typeface="+mn-lt"/>
                <a:ea typeface="+mn-ea"/>
                <a:cs typeface="+mn-cs"/>
              </a:rPr>
              <a:t>also have </a:t>
            </a:r>
            <a:r>
              <a:rPr lang="en-US" altLang="zh-CN" sz="1200" kern="1200" baseline="0" dirty="0" err="1" smtClean="0">
                <a:solidFill>
                  <a:schemeClr val="tx1"/>
                </a:solidFill>
                <a:effectLst/>
                <a:latin typeface="+mn-lt"/>
                <a:ea typeface="+mn-ea"/>
                <a:cs typeface="+mn-cs"/>
              </a:rPr>
              <a:t>p</a:t>
            </a:r>
            <a:r>
              <a:rPr lang="en-US" sz="1200" kern="1200" dirty="0" err="1" smtClean="0">
                <a:solidFill>
                  <a:schemeClr val="tx1"/>
                </a:solidFill>
                <a:effectLst/>
                <a:latin typeface="+mn-lt"/>
                <a:ea typeface="+mn-ea"/>
                <a:cs typeface="+mn-cs"/>
              </a:rPr>
              <a:t>erinuclear</a:t>
            </a:r>
            <a:r>
              <a:rPr lang="en-US" sz="1200" kern="1200" dirty="0" smtClean="0">
                <a:solidFill>
                  <a:schemeClr val="tx1"/>
                </a:solidFill>
                <a:effectLst/>
                <a:latin typeface="+mn-lt"/>
                <a:ea typeface="+mn-ea"/>
                <a:cs typeface="+mn-cs"/>
              </a:rPr>
              <a:t> tubules, at</a:t>
            </a:r>
            <a:r>
              <a:rPr lang="en-US" sz="1200" kern="1200" baseline="0" dirty="0" smtClean="0">
                <a:solidFill>
                  <a:schemeClr val="tx1"/>
                </a:solidFill>
                <a:effectLst/>
                <a:latin typeface="+mn-lt"/>
                <a:ea typeface="+mn-ea"/>
                <a:cs typeface="+mn-cs"/>
              </a:rPr>
              <a:t> the same time, the RNA halo disappear.</a:t>
            </a:r>
            <a:r>
              <a:rPr lang="en-US" sz="1200" kern="1200" dirty="0" smtClean="0">
                <a:solidFill>
                  <a:schemeClr val="tx1"/>
                </a:solidFill>
                <a:effectLst/>
                <a:latin typeface="+mn-lt"/>
                <a:ea typeface="+mn-ea"/>
                <a:cs typeface="+mn-cs"/>
              </a:rPr>
              <a:t> Arrows show large tubules around the nucleus (N) in place of the perinuclear halo.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the picture,FER-2,3,4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While</a:t>
            </a:r>
            <a:r>
              <a:rPr lang="en-US" sz="1200" kern="1200" baseline="0" dirty="0" smtClean="0">
                <a:solidFill>
                  <a:schemeClr val="tx1"/>
                </a:solidFill>
                <a:effectLst/>
                <a:latin typeface="+mn-lt"/>
                <a:ea typeface="+mn-ea"/>
                <a:cs typeface="+mn-cs"/>
              </a:rPr>
              <a:t> the </a:t>
            </a:r>
            <a:r>
              <a:rPr lang="en-US" sz="1200" kern="1200" dirty="0" smtClean="0">
                <a:solidFill>
                  <a:schemeClr val="tx1"/>
                </a:solidFill>
                <a:effectLst/>
                <a:latin typeface="+mn-lt"/>
                <a:ea typeface="+mn-ea"/>
                <a:cs typeface="+mn-cs"/>
              </a:rPr>
              <a:t>fer-6</a:t>
            </a:r>
            <a:r>
              <a:rPr lang="en-US" sz="1200" kern="1200" baseline="0" dirty="0" smtClean="0">
                <a:solidFill>
                  <a:schemeClr val="tx1"/>
                </a:solidFill>
                <a:effectLst/>
                <a:latin typeface="+mn-lt"/>
                <a:ea typeface="+mn-ea"/>
                <a:cs typeface="+mn-cs"/>
              </a:rPr>
              <a:t> had the RNA hale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Tubules around the nucleus  in place of the perinuclear halo in some </a:t>
            </a:r>
            <a:r>
              <a:rPr lang="en-US" i="1" dirty="0" err="1" smtClean="0"/>
              <a:t>fers</a:t>
            </a:r>
            <a:r>
              <a:rPr lang="en-US" dirty="0" smtClean="0"/>
              <a:t> mutant</a:t>
            </a:r>
          </a:p>
          <a:p>
            <a:endParaRPr lang="en-US" dirty="0"/>
          </a:p>
        </p:txBody>
      </p:sp>
      <p:sp>
        <p:nvSpPr>
          <p:cNvPr id="4" name="Slide Number Placeholder 3"/>
          <p:cNvSpPr>
            <a:spLocks noGrp="1"/>
          </p:cNvSpPr>
          <p:nvPr>
            <p:ph type="sldNum" sz="quarter" idx="10"/>
          </p:nvPr>
        </p:nvSpPr>
        <p:spPr/>
        <p:txBody>
          <a:bodyPr/>
          <a:lstStyle/>
          <a:p>
            <a:fld id="{924E790F-12CB-445A-B519-55430E56909E}" type="slidenum">
              <a:rPr lang="zh-CN" altLang="en-US" smtClean="0"/>
              <a:pPr/>
              <a:t>26</a:t>
            </a:fld>
            <a:endParaRPr lang="zh-CN" altLang="en-US"/>
          </a:p>
        </p:txBody>
      </p:sp>
    </p:spTree>
    <p:extLst>
      <p:ext uri="{BB962C8B-B14F-4D97-AF65-F5344CB8AC3E}">
        <p14:creationId xmlns:p14="http://schemas.microsoft.com/office/powerpoint/2010/main" val="638924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fontAlgn="base" hangingPunct="0">
              <a:spcBef>
                <a:spcPct val="30000"/>
              </a:spcBef>
              <a:spcAft>
                <a:spcPct val="0"/>
              </a:spcAft>
              <a:defRPr sz="1200">
                <a:solidFill>
                  <a:schemeClr val="tx1"/>
                </a:solidFill>
                <a:latin typeface="Arial" charset="0"/>
                <a:ea typeface="ＭＳ Ｐゴシック" charset="0"/>
              </a:defRPr>
            </a:lvl6pPr>
            <a:lvl7pPr marL="2971800" indent="-228600" eaLnBrk="0" fontAlgn="base" hangingPunct="0">
              <a:spcBef>
                <a:spcPct val="30000"/>
              </a:spcBef>
              <a:spcAft>
                <a:spcPct val="0"/>
              </a:spcAft>
              <a:defRPr sz="1200">
                <a:solidFill>
                  <a:schemeClr val="tx1"/>
                </a:solidFill>
                <a:latin typeface="Arial" charset="0"/>
                <a:ea typeface="ＭＳ Ｐゴシック" charset="0"/>
              </a:defRPr>
            </a:lvl7pPr>
            <a:lvl8pPr marL="3429000" indent="-228600" eaLnBrk="0" fontAlgn="base" hangingPunct="0">
              <a:spcBef>
                <a:spcPct val="30000"/>
              </a:spcBef>
              <a:spcAft>
                <a:spcPct val="0"/>
              </a:spcAft>
              <a:defRPr sz="1200">
                <a:solidFill>
                  <a:schemeClr val="tx1"/>
                </a:solidFill>
                <a:latin typeface="Arial" charset="0"/>
                <a:ea typeface="ＭＳ Ｐゴシック" charset="0"/>
              </a:defRPr>
            </a:lvl8pPr>
            <a:lvl9pPr marL="3886200" indent="-228600" eaLnBrk="0" fontAlgn="base" hangingPunct="0">
              <a:spcBef>
                <a:spcPct val="30000"/>
              </a:spcBef>
              <a:spcAft>
                <a:spcPct val="0"/>
              </a:spcAft>
              <a:defRPr sz="1200">
                <a:solidFill>
                  <a:schemeClr val="tx1"/>
                </a:solidFill>
                <a:latin typeface="Arial" charset="0"/>
                <a:ea typeface="ＭＳ Ｐゴシック" charset="0"/>
              </a:defRPr>
            </a:lvl9pPr>
          </a:lstStyle>
          <a:p>
            <a:fld id="{BA2C200F-EAF8-9243-B7D2-D2F3CCA125C9}" type="slidenum">
              <a:rPr lang="en-US"/>
              <a:pPr/>
              <a:t>27</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zh-TW" alt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tLang="zh-TW">
                <a:latin typeface="Arial" charset="0"/>
                <a:cs typeface="msgothic" charset="0"/>
              </a:rPr>
              <a:t>DNA recognition by the Cas9–sgRNA complex. Cas9 identifies its substrates by first binding to the PAM (NGG motif) and subsequently by base pairing of the sgRNA cofactor to the substrate DNA. HNH and RuvC are the two Cas9 nuclease domains that cleave the sgRNA-complementary and noncomplementary strand of the target DNA, respectively. Red and orange in the sgRNA indicate the portions derived from the bacterial crRNA and tracrRNA, respectively.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TW" altLang="en-US" dirty="0"/>
          </a:p>
        </p:txBody>
      </p:sp>
      <p:sp>
        <p:nvSpPr>
          <p:cNvPr id="4" name="Slide Number Placeholder 3"/>
          <p:cNvSpPr>
            <a:spLocks noGrp="1"/>
          </p:cNvSpPr>
          <p:nvPr>
            <p:ph type="sldNum" sz="quarter" idx="10"/>
          </p:nvPr>
        </p:nvSpPr>
        <p:spPr/>
        <p:txBody>
          <a:bodyPr/>
          <a:lstStyle/>
          <a:p>
            <a:fld id="{49DE887D-B1C2-DF49-903C-1CAE550B524D}" type="slidenum">
              <a:rPr kumimoji="1" lang="zh-TW" altLang="en-US" smtClean="0"/>
              <a:t>30</a:t>
            </a:fld>
            <a:endParaRPr kumimoji="1" lang="zh-TW" altLang="en-US"/>
          </a:p>
        </p:txBody>
      </p:sp>
    </p:spTree>
    <p:extLst>
      <p:ext uri="{BB962C8B-B14F-4D97-AF65-F5344CB8AC3E}">
        <p14:creationId xmlns:p14="http://schemas.microsoft.com/office/powerpoint/2010/main" val="3757562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zh-TW" alt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tLang="zh-TW">
                <a:latin typeface="Arial" charset="0"/>
                <a:cs typeface="msgothic" charset="0"/>
              </a:rPr>
              <a:t>DNA repair approaches for CRISPR-based genome engineering. DNA double-strand breaks introduced by Cas9 can be repaired via three different mechanisms. End joining produces random insertion/deletion mutations. HDR produces error-free edits using an exogenous DNA molecule as a repair template. Although the mechanisms of HDR in </a:t>
            </a:r>
            <a:r>
              <a:rPr lang="en-GB" altLang="zh-TW" i="1">
                <a:latin typeface="Arial" charset="0"/>
                <a:cs typeface="msgothic" charset="0"/>
              </a:rPr>
              <a:t>C. elegans</a:t>
            </a:r>
            <a:r>
              <a:rPr lang="en-GB" altLang="zh-TW">
                <a:latin typeface="Arial" charset="0"/>
                <a:cs typeface="msgothic" charset="0"/>
              </a:rPr>
              <a:t> are not known, efficiency data suggest the existence of two different HDR pathways (see text). Short-range HDR is hypothesized to occur via a synthesis-dependent strand-annealing mechanism and can accommodate insertions of up to 1–2 kb, with the highest efficiency within 10 bp of the cut site. Long-range HDR is hypothesized to occur via a double-crossover mechanism and can accommodate insertions of at least 12 kb, at distances up to at least 1 kb from the cut site.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if</a:t>
            </a:r>
            <a:r>
              <a:rPr lang="en-US" baseline="0" dirty="0" smtClean="0"/>
              <a:t> mib-1 mutation cause the </a:t>
            </a:r>
            <a:r>
              <a:rPr lang="en-US" baseline="0" dirty="0" err="1" smtClean="0"/>
              <a:t>fer</a:t>
            </a:r>
            <a:r>
              <a:rPr lang="en-US" baseline="0" dirty="0" smtClean="0"/>
              <a:t> phenotype, first I put mib-1 in 25,mib-1 is sterile,mib-1 </a:t>
            </a:r>
            <a:r>
              <a:rPr lang="en-US" baseline="0" dirty="0" err="1" smtClean="0"/>
              <a:t>phemotype</a:t>
            </a:r>
            <a:r>
              <a:rPr lang="en-US" baseline="0" dirty="0" smtClean="0"/>
              <a:t> is the same to fer-2</a:t>
            </a:r>
          </a:p>
          <a:p>
            <a:r>
              <a:rPr lang="en-US" baseline="0" dirty="0" smtClean="0"/>
              <a:t>Indeed, the mib-1 mutated animals shows male sterility at 25 degree, similar to fer-2</a:t>
            </a:r>
          </a:p>
          <a:p>
            <a:r>
              <a:rPr lang="en-US" baseline="0" dirty="0" smtClean="0"/>
              <a:t>To test indeed fer-2 is mib-1, I performed a complementation test and examine the F1 cross progeny of fer-2 and mib-1 and indeed these F1 also are sterile at 25 degree. </a:t>
            </a:r>
            <a:r>
              <a:rPr lang="en-US" baseline="0" dirty="0" err="1" smtClean="0"/>
              <a:t>Togeter</a:t>
            </a:r>
            <a:r>
              <a:rPr lang="en-US" baseline="0" dirty="0" smtClean="0"/>
              <a:t>, I </a:t>
            </a:r>
            <a:r>
              <a:rPr lang="en-US" baseline="0" dirty="0" err="1" smtClean="0"/>
              <a:t>conlude</a:t>
            </a:r>
            <a:r>
              <a:rPr lang="en-US" baseline="0" dirty="0" smtClean="0"/>
              <a:t> mib-1 is fer-2</a:t>
            </a:r>
          </a:p>
          <a:p>
            <a:endParaRPr lang="en-US" dirty="0"/>
          </a:p>
        </p:txBody>
      </p:sp>
      <p:sp>
        <p:nvSpPr>
          <p:cNvPr id="4" name="Slide Number Placeholder 3"/>
          <p:cNvSpPr>
            <a:spLocks noGrp="1"/>
          </p:cNvSpPr>
          <p:nvPr>
            <p:ph type="sldNum" sz="quarter" idx="10"/>
          </p:nvPr>
        </p:nvSpPr>
        <p:spPr/>
        <p:txBody>
          <a:bodyPr/>
          <a:lstStyle/>
          <a:p>
            <a:fld id="{924E790F-12CB-445A-B519-55430E56909E}" type="slidenum">
              <a:rPr lang="zh-CN" altLang="en-US" smtClean="0"/>
              <a:pPr/>
              <a:t>32</a:t>
            </a:fld>
            <a:endParaRPr lang="zh-CN" altLang="en-US"/>
          </a:p>
        </p:txBody>
      </p:sp>
    </p:spTree>
    <p:extLst>
      <p:ext uri="{BB962C8B-B14F-4D97-AF65-F5344CB8AC3E}">
        <p14:creationId xmlns:p14="http://schemas.microsoft.com/office/powerpoint/2010/main" val="433317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TW" dirty="0" smtClean="0"/>
              <a:t>Won</a:t>
            </a:r>
            <a:r>
              <a:rPr kumimoji="1" lang="en-US" altLang="zh-TW" baseline="0" dirty="0" smtClean="0"/>
              <a:t> </a:t>
            </a:r>
            <a:r>
              <a:rPr kumimoji="1" lang="en-US" altLang="zh-TW" dirty="0" smtClean="0"/>
              <a:t>5 Novel Laureates (and coming?) </a:t>
            </a:r>
          </a:p>
          <a:p>
            <a:r>
              <a:rPr kumimoji="1" lang="en-US" altLang="zh-TW" dirty="0" smtClean="0"/>
              <a:t>Grow worms</a:t>
            </a:r>
            <a:r>
              <a:rPr kumimoji="1" lang="en-US" altLang="zh-TW" baseline="0" dirty="0" smtClean="0"/>
              <a:t> on agar plates seeded with bacteria, a platinum wire for picking the worm, a simple desktop dissecting microscope, and you are pretty much in business</a:t>
            </a:r>
            <a:endParaRPr kumimoji="1" lang="en-US" altLang="zh-TW" dirty="0" smtClean="0"/>
          </a:p>
          <a:p>
            <a:r>
              <a:rPr kumimoji="1" lang="en-US" altLang="zh-TW" dirty="0" smtClean="0"/>
              <a:t>A high school student can learn</a:t>
            </a:r>
            <a:r>
              <a:rPr kumimoji="1" lang="en-US" altLang="zh-TW" baseline="0" dirty="0" smtClean="0"/>
              <a:t> most of the trick in a week!</a:t>
            </a:r>
            <a:endParaRPr kumimoji="1" lang="zh-TW" altLang="en-US" dirty="0"/>
          </a:p>
        </p:txBody>
      </p:sp>
      <p:sp>
        <p:nvSpPr>
          <p:cNvPr id="4" name="Slide Number Placeholder 3"/>
          <p:cNvSpPr>
            <a:spLocks noGrp="1"/>
          </p:cNvSpPr>
          <p:nvPr>
            <p:ph type="sldNum" sz="quarter" idx="10"/>
          </p:nvPr>
        </p:nvSpPr>
        <p:spPr/>
        <p:txBody>
          <a:bodyPr/>
          <a:lstStyle/>
          <a:p>
            <a:fld id="{49DE887D-B1C2-DF49-903C-1CAE550B524D}" type="slidenum">
              <a:rPr kumimoji="1" lang="zh-TW" altLang="en-US" smtClean="0"/>
              <a:t>2</a:t>
            </a:fld>
            <a:endParaRPr kumimoji="1" lang="zh-TW" altLang="en-US"/>
          </a:p>
        </p:txBody>
      </p:sp>
    </p:spTree>
    <p:extLst>
      <p:ext uri="{BB962C8B-B14F-4D97-AF65-F5344CB8AC3E}">
        <p14:creationId xmlns:p14="http://schemas.microsoft.com/office/powerpoint/2010/main" val="109325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Adult is about</a:t>
            </a:r>
            <a:r>
              <a:rPr lang="en-US" baseline="0" dirty="0" smtClean="0"/>
              <a:t> 1 mm long, which you can just able to see it with your naked eye. A fertilized egg is dividing inside the utero till 30 cell stage before being laid. Amazingly, It then develops inside the egg shell, without eating, into a worm-like creature and eventually hatched, which entered the Larva1 or L1 stage</a:t>
            </a:r>
            <a:r>
              <a:rPr lang="is-IS" baseline="0" dirty="0" smtClean="0"/>
              <a:t>….Importnatly, there are few unique feature about their life cycle, if the food souce is restricted, L1 can go to arrest and suvive without food for around 10 days. Between L1 or L2 stage, if the worm encounter high tem...they can go into Dauer stage, where they can survive to up to 4 month!!</a:t>
            </a:r>
            <a:endParaRPr lang="en-US" dirty="0"/>
          </a:p>
        </p:txBody>
      </p:sp>
      <p:sp>
        <p:nvSpPr>
          <p:cNvPr id="4" name="Slide Number Placeholder 3"/>
          <p:cNvSpPr>
            <a:spLocks noGrp="1"/>
          </p:cNvSpPr>
          <p:nvPr>
            <p:ph type="sldNum" sz="quarter" idx="10"/>
          </p:nvPr>
        </p:nvSpPr>
        <p:spPr/>
        <p:txBody>
          <a:bodyPr/>
          <a:lstStyle/>
          <a:p>
            <a:fld id="{49DE887D-B1C2-DF49-903C-1CAE550B524D}" type="slidenum">
              <a:rPr kumimoji="1" lang="zh-TW" altLang="en-US" smtClean="0"/>
              <a:t>3</a:t>
            </a:fld>
            <a:endParaRPr kumimoji="1" lang="zh-TW" altLang="en-US"/>
          </a:p>
        </p:txBody>
      </p:sp>
    </p:spTree>
    <p:extLst>
      <p:ext uri="{BB962C8B-B14F-4D97-AF65-F5344CB8AC3E}">
        <p14:creationId xmlns:p14="http://schemas.microsoft.com/office/powerpoint/2010/main" val="1770967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Neuronal connections are completely mapped by electron microscope, allowing dissecting</a:t>
            </a:r>
          </a:p>
          <a:p>
            <a:r>
              <a:rPr lang="en-US" altLang="zh-TW" dirty="0" smtClean="0"/>
              <a:t>The specific behavior with a particular neuronal circuit.</a:t>
            </a:r>
          </a:p>
          <a:p>
            <a:endParaRPr kumimoji="1" lang="zh-TW" altLang="en-US" dirty="0"/>
          </a:p>
        </p:txBody>
      </p:sp>
      <p:sp>
        <p:nvSpPr>
          <p:cNvPr id="4" name="Slide Number Placeholder 3"/>
          <p:cNvSpPr>
            <a:spLocks noGrp="1"/>
          </p:cNvSpPr>
          <p:nvPr>
            <p:ph type="sldNum" sz="quarter" idx="10"/>
          </p:nvPr>
        </p:nvSpPr>
        <p:spPr/>
        <p:txBody>
          <a:bodyPr/>
          <a:lstStyle/>
          <a:p>
            <a:fld id="{49DE887D-B1C2-DF49-903C-1CAE550B524D}" type="slidenum">
              <a:rPr kumimoji="1" lang="zh-TW" altLang="en-US" smtClean="0"/>
              <a:t>4</a:t>
            </a:fld>
            <a:endParaRPr kumimoji="1" lang="zh-TW" altLang="en-US"/>
          </a:p>
        </p:txBody>
      </p:sp>
    </p:spTree>
    <p:extLst>
      <p:ext uri="{BB962C8B-B14F-4D97-AF65-F5344CB8AC3E}">
        <p14:creationId xmlns:p14="http://schemas.microsoft.com/office/powerpoint/2010/main" val="279895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you synchronize/freezing/freezing c. </a:t>
            </a:r>
            <a:r>
              <a:rPr lang="en-US" dirty="0" err="1" smtClean="0"/>
              <a:t>elegans</a:t>
            </a:r>
            <a:endParaRPr lang="en-US" dirty="0"/>
          </a:p>
        </p:txBody>
      </p:sp>
      <p:sp>
        <p:nvSpPr>
          <p:cNvPr id="4" name="Slide Number Placeholder 3"/>
          <p:cNvSpPr>
            <a:spLocks noGrp="1"/>
          </p:cNvSpPr>
          <p:nvPr>
            <p:ph type="sldNum" sz="quarter" idx="10"/>
          </p:nvPr>
        </p:nvSpPr>
        <p:spPr/>
        <p:txBody>
          <a:bodyPr/>
          <a:lstStyle/>
          <a:p>
            <a:fld id="{49DE887D-B1C2-DF49-903C-1CAE550B524D}" type="slidenum">
              <a:rPr kumimoji="1" lang="zh-TW" altLang="en-US" smtClean="0"/>
              <a:t>7</a:t>
            </a:fld>
            <a:endParaRPr kumimoji="1" lang="zh-TW" altLang="en-US"/>
          </a:p>
        </p:txBody>
      </p:sp>
    </p:spTree>
    <p:extLst>
      <p:ext uri="{BB962C8B-B14F-4D97-AF65-F5344CB8AC3E}">
        <p14:creationId xmlns:p14="http://schemas.microsoft.com/office/powerpoint/2010/main" val="4270778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TW" dirty="0" err="1" smtClean="0"/>
              <a:t>ABalaa</a:t>
            </a:r>
            <a:r>
              <a:rPr kumimoji="1" lang="en-US" altLang="zh-TW" dirty="0" smtClean="0"/>
              <a:t> is the Anterior</a:t>
            </a:r>
            <a:r>
              <a:rPr kumimoji="1" lang="en-US" altLang="zh-TW" baseline="0" dirty="0" smtClean="0"/>
              <a:t> daughter of the anterior daughter of the left daughter of the anterior </a:t>
            </a:r>
            <a:r>
              <a:rPr kumimoji="1" lang="en-US" altLang="zh-TW" baseline="0" dirty="0" err="1" smtClean="0"/>
              <a:t>adughter</a:t>
            </a:r>
            <a:r>
              <a:rPr kumimoji="1" lang="en-US" altLang="zh-TW" baseline="0" dirty="0" smtClean="0"/>
              <a:t> of AB</a:t>
            </a:r>
            <a:endParaRPr kumimoji="1" lang="zh-TW" altLang="en-US" dirty="0" smtClean="0"/>
          </a:p>
          <a:p>
            <a:endParaRPr kumimoji="1" lang="zh-TW" altLang="en-US" dirty="0"/>
          </a:p>
        </p:txBody>
      </p:sp>
      <p:sp>
        <p:nvSpPr>
          <p:cNvPr id="4" name="Slide Number Placeholder 3"/>
          <p:cNvSpPr>
            <a:spLocks noGrp="1"/>
          </p:cNvSpPr>
          <p:nvPr>
            <p:ph type="sldNum" sz="quarter" idx="10"/>
          </p:nvPr>
        </p:nvSpPr>
        <p:spPr/>
        <p:txBody>
          <a:bodyPr/>
          <a:lstStyle/>
          <a:p>
            <a:fld id="{49DE887D-B1C2-DF49-903C-1CAE550B524D}" type="slidenum">
              <a:rPr kumimoji="1" lang="zh-TW" altLang="en-US" smtClean="0"/>
              <a:t>10</a:t>
            </a:fld>
            <a:endParaRPr kumimoji="1" lang="zh-TW" altLang="en-US"/>
          </a:p>
        </p:txBody>
      </p:sp>
    </p:spTree>
    <p:extLst>
      <p:ext uri="{BB962C8B-B14F-4D97-AF65-F5344CB8AC3E}">
        <p14:creationId xmlns:p14="http://schemas.microsoft.com/office/powerpoint/2010/main" val="2402640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TW" dirty="0" smtClean="0"/>
              <a:t>Remarkably,</a:t>
            </a:r>
            <a:r>
              <a:rPr kumimoji="1" lang="en-US" altLang="zh-TW" baseline="0" dirty="0" smtClean="0"/>
              <a:t> the C. </a:t>
            </a:r>
            <a:r>
              <a:rPr kumimoji="1" lang="en-US" altLang="zh-TW" baseline="0" dirty="0" err="1" smtClean="0"/>
              <a:t>elegans</a:t>
            </a:r>
            <a:r>
              <a:rPr kumimoji="1" lang="en-US" altLang="zh-TW" baseline="0" dirty="0" smtClean="0"/>
              <a:t> have invariant cell lineage</a:t>
            </a:r>
            <a:endParaRPr kumimoji="1" lang="zh-TW" altLang="en-US" dirty="0"/>
          </a:p>
        </p:txBody>
      </p:sp>
      <p:sp>
        <p:nvSpPr>
          <p:cNvPr id="4" name="Slide Number Placeholder 3"/>
          <p:cNvSpPr>
            <a:spLocks noGrp="1"/>
          </p:cNvSpPr>
          <p:nvPr>
            <p:ph type="sldNum" sz="quarter" idx="10"/>
          </p:nvPr>
        </p:nvSpPr>
        <p:spPr/>
        <p:txBody>
          <a:bodyPr/>
          <a:lstStyle/>
          <a:p>
            <a:fld id="{49DE887D-B1C2-DF49-903C-1CAE550B524D}" type="slidenum">
              <a:rPr kumimoji="1" lang="zh-TW" altLang="en-US" smtClean="0"/>
              <a:t>11</a:t>
            </a:fld>
            <a:endParaRPr kumimoji="1" lang="zh-TW" altLang="en-US"/>
          </a:p>
        </p:txBody>
      </p:sp>
    </p:spTree>
    <p:extLst>
      <p:ext uri="{BB962C8B-B14F-4D97-AF65-F5344CB8AC3E}">
        <p14:creationId xmlns:p14="http://schemas.microsoft.com/office/powerpoint/2010/main" val="263248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pair of RMG</a:t>
            </a:r>
            <a:r>
              <a:rPr lang="en-US" baseline="0" dirty="0" smtClean="0"/>
              <a:t> neurons signals the worm to move to nearby worms, but some of the RMG genes (npr-1) are activated, frequently happen in the laboratory worms, will keep the worm in more solitary mode.</a:t>
            </a:r>
            <a:endParaRPr lang="en-US" dirty="0"/>
          </a:p>
        </p:txBody>
      </p:sp>
      <p:sp>
        <p:nvSpPr>
          <p:cNvPr id="4" name="Slide Number Placeholder 3"/>
          <p:cNvSpPr>
            <a:spLocks noGrp="1"/>
          </p:cNvSpPr>
          <p:nvPr>
            <p:ph type="sldNum" sz="quarter" idx="10"/>
          </p:nvPr>
        </p:nvSpPr>
        <p:spPr/>
        <p:txBody>
          <a:bodyPr/>
          <a:lstStyle/>
          <a:p>
            <a:fld id="{49DE887D-B1C2-DF49-903C-1CAE550B524D}" type="slidenum">
              <a:rPr kumimoji="1" lang="zh-TW" altLang="en-US" smtClean="0"/>
              <a:t>13</a:t>
            </a:fld>
            <a:endParaRPr kumimoji="1" lang="zh-TW" altLang="en-US"/>
          </a:p>
        </p:txBody>
      </p:sp>
    </p:spTree>
    <p:extLst>
      <p:ext uri="{BB962C8B-B14F-4D97-AF65-F5344CB8AC3E}">
        <p14:creationId xmlns:p14="http://schemas.microsoft.com/office/powerpoint/2010/main" val="335100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TW" dirty="0" smtClean="0"/>
              <a:t>Once</a:t>
            </a:r>
            <a:r>
              <a:rPr kumimoji="1" lang="en-US" altLang="zh-TW" baseline="0" dirty="0" smtClean="0"/>
              <a:t> the mutation occur in sperm or oocyte, the F1 is going to be heterozygous for the mutation, and self progeny of this specific F1 will produce F2 progeny that are homozygous for the mutation.</a:t>
            </a:r>
          </a:p>
          <a:p>
            <a:r>
              <a:rPr kumimoji="1" lang="en-US" altLang="zh-TW" baseline="0" dirty="0" smtClean="0"/>
              <a:t>Therefore, in general, we mutate the C. </a:t>
            </a:r>
            <a:r>
              <a:rPr kumimoji="1" lang="en-US" altLang="zh-TW" baseline="0" dirty="0" err="1" smtClean="0"/>
              <a:t>elegans</a:t>
            </a:r>
            <a:r>
              <a:rPr kumimoji="1" lang="en-US" altLang="zh-TW" baseline="0" dirty="0" smtClean="0"/>
              <a:t> in P0 and screen the phenotype at F2 generation.</a:t>
            </a:r>
          </a:p>
          <a:p>
            <a:endParaRPr kumimoji="1" lang="zh-TW" altLang="en-US" dirty="0"/>
          </a:p>
        </p:txBody>
      </p:sp>
      <p:sp>
        <p:nvSpPr>
          <p:cNvPr id="4" name="Slide Number Placeholder 3"/>
          <p:cNvSpPr>
            <a:spLocks noGrp="1"/>
          </p:cNvSpPr>
          <p:nvPr>
            <p:ph type="sldNum" sz="quarter" idx="10"/>
          </p:nvPr>
        </p:nvSpPr>
        <p:spPr/>
        <p:txBody>
          <a:bodyPr/>
          <a:lstStyle/>
          <a:p>
            <a:fld id="{49DE887D-B1C2-DF49-903C-1CAE550B524D}" type="slidenum">
              <a:rPr kumimoji="1" lang="zh-TW" altLang="en-US" smtClean="0"/>
              <a:t>19</a:t>
            </a:fld>
            <a:endParaRPr kumimoji="1" lang="zh-TW" altLang="en-US"/>
          </a:p>
        </p:txBody>
      </p:sp>
    </p:spTree>
    <p:extLst>
      <p:ext uri="{BB962C8B-B14F-4D97-AF65-F5344CB8AC3E}">
        <p14:creationId xmlns:p14="http://schemas.microsoft.com/office/powerpoint/2010/main" val="1544420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kumimoji="1" lang="en-US" altLang="zh-TW" smtClean="0"/>
              <a:t>Click to edit Master title style</a:t>
            </a:r>
            <a:endParaRPr kumimoji="1" lang="zh-TW"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zh-TW" smtClean="0"/>
              <a:t>Click to edit Master subtitle style</a:t>
            </a:r>
            <a:endParaRPr kumimoji="1" lang="zh-TW" altLang="en-US"/>
          </a:p>
        </p:txBody>
      </p:sp>
      <p:sp>
        <p:nvSpPr>
          <p:cNvPr id="4" name="Date Placeholder 3"/>
          <p:cNvSpPr>
            <a:spLocks noGrp="1"/>
          </p:cNvSpPr>
          <p:nvPr>
            <p:ph type="dt" sz="half" idx="10"/>
          </p:nvPr>
        </p:nvSpPr>
        <p:spPr/>
        <p:txBody>
          <a:bodyPr/>
          <a:lstStyle/>
          <a:p>
            <a:fld id="{F7C2EAD8-545F-9449-B3EF-EA771B9BC714}" type="datetimeFigureOut">
              <a:rPr kumimoji="1" lang="zh-TW" altLang="en-US" smtClean="0"/>
              <a:t>10/30/17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663471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TW" smtClean="0"/>
              <a:t>Click to edit Master title style</a:t>
            </a:r>
            <a:endParaRPr kumimoji="1" lang="zh-TW" altLang="en-US"/>
          </a:p>
        </p:txBody>
      </p:sp>
      <p:sp>
        <p:nvSpPr>
          <p:cNvPr id="3" name="Vertical Text Placeholder 2"/>
          <p:cNvSpPr>
            <a:spLocks noGrp="1"/>
          </p:cNvSpPr>
          <p:nvPr>
            <p:ph type="body" orient="vert" idx="1"/>
          </p:nvPr>
        </p:nvSpPr>
        <p:spPr/>
        <p:txBody>
          <a:bodyPr vert="eaVert"/>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Date Placeholder 3"/>
          <p:cNvSpPr>
            <a:spLocks noGrp="1"/>
          </p:cNvSpPr>
          <p:nvPr>
            <p:ph type="dt" sz="half" idx="10"/>
          </p:nvPr>
        </p:nvSpPr>
        <p:spPr/>
        <p:txBody>
          <a:bodyPr/>
          <a:lstStyle/>
          <a:p>
            <a:fld id="{F7C2EAD8-545F-9449-B3EF-EA771B9BC714}" type="datetimeFigureOut">
              <a:rPr kumimoji="1" lang="zh-TW" altLang="en-US" smtClean="0"/>
              <a:t>10/30/17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2099671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1" lang="en-US" altLang="zh-TW" smtClean="0"/>
              <a:t>Click to edit Master title style</a:t>
            </a:r>
            <a:endParaRPr kumimoji="1" lang="zh-TW"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Date Placeholder 3"/>
          <p:cNvSpPr>
            <a:spLocks noGrp="1"/>
          </p:cNvSpPr>
          <p:nvPr>
            <p:ph type="dt" sz="half" idx="10"/>
          </p:nvPr>
        </p:nvSpPr>
        <p:spPr/>
        <p:txBody>
          <a:bodyPr/>
          <a:lstStyle/>
          <a:p>
            <a:fld id="{F7C2EAD8-545F-9449-B3EF-EA771B9BC714}" type="datetimeFigureOut">
              <a:rPr kumimoji="1" lang="zh-TW" altLang="en-US" smtClean="0"/>
              <a:t>10/30/17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3517920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TW" smtClean="0"/>
              <a:t>Click to edit Master title style</a:t>
            </a:r>
            <a:endParaRPr kumimoji="1" lang="zh-TW" altLang="en-US"/>
          </a:p>
        </p:txBody>
      </p:sp>
      <p:sp>
        <p:nvSpPr>
          <p:cNvPr id="3" name="Content Placeholder 2"/>
          <p:cNvSpPr>
            <a:spLocks noGrp="1"/>
          </p:cNvSpPr>
          <p:nvPr>
            <p:ph idx="1"/>
          </p:nvPr>
        </p:nvSpPr>
        <p:spPr/>
        <p:txBody>
          <a:body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Date Placeholder 3"/>
          <p:cNvSpPr>
            <a:spLocks noGrp="1"/>
          </p:cNvSpPr>
          <p:nvPr>
            <p:ph type="dt" sz="half" idx="10"/>
          </p:nvPr>
        </p:nvSpPr>
        <p:spPr/>
        <p:txBody>
          <a:bodyPr/>
          <a:lstStyle/>
          <a:p>
            <a:fld id="{F7C2EAD8-545F-9449-B3EF-EA771B9BC714}" type="datetimeFigureOut">
              <a:rPr kumimoji="1" lang="zh-TW" altLang="en-US" smtClean="0"/>
              <a:t>10/30/17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363162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kumimoji="1" lang="en-US" altLang="zh-TW" smtClean="0"/>
              <a:t>Click to edit Master title style</a:t>
            </a:r>
            <a:endParaRPr kumimoji="1" lang="zh-TW"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en-US" altLang="zh-TW" smtClean="0"/>
              <a:t>Click to edit Master text styles</a:t>
            </a:r>
          </a:p>
        </p:txBody>
      </p:sp>
      <p:sp>
        <p:nvSpPr>
          <p:cNvPr id="4" name="Date Placeholder 3"/>
          <p:cNvSpPr>
            <a:spLocks noGrp="1"/>
          </p:cNvSpPr>
          <p:nvPr>
            <p:ph type="dt" sz="half" idx="10"/>
          </p:nvPr>
        </p:nvSpPr>
        <p:spPr/>
        <p:txBody>
          <a:bodyPr/>
          <a:lstStyle/>
          <a:p>
            <a:fld id="{F7C2EAD8-545F-9449-B3EF-EA771B9BC714}" type="datetimeFigureOut">
              <a:rPr kumimoji="1" lang="zh-TW" altLang="en-US" smtClean="0"/>
              <a:t>10/30/17</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3420405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TW" smtClean="0"/>
              <a:t>Click to edit Master title style</a:t>
            </a:r>
            <a:endParaRPr kumimoji="1" lang="zh-TW"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5" name="Date Placeholder 4"/>
          <p:cNvSpPr>
            <a:spLocks noGrp="1"/>
          </p:cNvSpPr>
          <p:nvPr>
            <p:ph type="dt" sz="half" idx="10"/>
          </p:nvPr>
        </p:nvSpPr>
        <p:spPr/>
        <p:txBody>
          <a:bodyPr/>
          <a:lstStyle/>
          <a:p>
            <a:fld id="{F7C2EAD8-545F-9449-B3EF-EA771B9BC714}" type="datetimeFigureOut">
              <a:rPr kumimoji="1" lang="zh-TW" altLang="en-US" smtClean="0"/>
              <a:t>10/30/17</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102435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kumimoji="1" lang="en-US" altLang="zh-TW" smtClean="0"/>
              <a:t>Click to edit Master title style</a:t>
            </a:r>
            <a:endParaRPr kumimoji="1" lang="zh-TW"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TW"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TW"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7" name="Date Placeholder 6"/>
          <p:cNvSpPr>
            <a:spLocks noGrp="1"/>
          </p:cNvSpPr>
          <p:nvPr>
            <p:ph type="dt" sz="half" idx="10"/>
          </p:nvPr>
        </p:nvSpPr>
        <p:spPr/>
        <p:txBody>
          <a:bodyPr/>
          <a:lstStyle/>
          <a:p>
            <a:fld id="{F7C2EAD8-545F-9449-B3EF-EA771B9BC714}" type="datetimeFigureOut">
              <a:rPr kumimoji="1" lang="zh-TW" altLang="en-US" smtClean="0"/>
              <a:t>10/30/17</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286816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TW" smtClean="0"/>
              <a:t>Click to edit Master title style</a:t>
            </a:r>
            <a:endParaRPr kumimoji="1" lang="zh-TW" altLang="en-US"/>
          </a:p>
        </p:txBody>
      </p:sp>
      <p:sp>
        <p:nvSpPr>
          <p:cNvPr id="3" name="Date Placeholder 2"/>
          <p:cNvSpPr>
            <a:spLocks noGrp="1"/>
          </p:cNvSpPr>
          <p:nvPr>
            <p:ph type="dt" sz="half" idx="10"/>
          </p:nvPr>
        </p:nvSpPr>
        <p:spPr/>
        <p:txBody>
          <a:bodyPr/>
          <a:lstStyle/>
          <a:p>
            <a:fld id="{F7C2EAD8-545F-9449-B3EF-EA771B9BC714}" type="datetimeFigureOut">
              <a:rPr kumimoji="1" lang="zh-TW" altLang="en-US" smtClean="0"/>
              <a:t>10/30/17</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4049506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C2EAD8-545F-9449-B3EF-EA771B9BC714}" type="datetimeFigureOut">
              <a:rPr kumimoji="1" lang="zh-TW" altLang="en-US" smtClean="0"/>
              <a:t>10/30/17</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223963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kumimoji="1" lang="en-US" altLang="zh-TW" smtClean="0"/>
              <a:t>Click to edit Master title style</a:t>
            </a:r>
            <a:endParaRPr kumimoji="1" lang="zh-TW"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TW" smtClean="0"/>
              <a:t>Click to edit Master text styles</a:t>
            </a:r>
          </a:p>
        </p:txBody>
      </p:sp>
      <p:sp>
        <p:nvSpPr>
          <p:cNvPr id="5" name="Date Placeholder 4"/>
          <p:cNvSpPr>
            <a:spLocks noGrp="1"/>
          </p:cNvSpPr>
          <p:nvPr>
            <p:ph type="dt" sz="half" idx="10"/>
          </p:nvPr>
        </p:nvSpPr>
        <p:spPr/>
        <p:txBody>
          <a:bodyPr/>
          <a:lstStyle/>
          <a:p>
            <a:fld id="{F7C2EAD8-545F-9449-B3EF-EA771B9BC714}" type="datetimeFigureOut">
              <a:rPr kumimoji="1" lang="zh-TW" altLang="en-US" smtClean="0"/>
              <a:t>10/30/17</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1199208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kumimoji="1" lang="en-US" altLang="zh-TW" smtClean="0"/>
              <a:t>Click to edit Master title style</a:t>
            </a:r>
            <a:endParaRPr kumimoji="1" lang="zh-TW"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zh-TW" smtClean="0"/>
              <a:t>Click to edit Master text styles</a:t>
            </a:r>
          </a:p>
        </p:txBody>
      </p:sp>
      <p:sp>
        <p:nvSpPr>
          <p:cNvPr id="5" name="Date Placeholder 4"/>
          <p:cNvSpPr>
            <a:spLocks noGrp="1"/>
          </p:cNvSpPr>
          <p:nvPr>
            <p:ph type="dt" sz="half" idx="10"/>
          </p:nvPr>
        </p:nvSpPr>
        <p:spPr/>
        <p:txBody>
          <a:bodyPr/>
          <a:lstStyle/>
          <a:p>
            <a:fld id="{F7C2EAD8-545F-9449-B3EF-EA771B9BC714}" type="datetimeFigureOut">
              <a:rPr kumimoji="1" lang="zh-TW" altLang="en-US" smtClean="0"/>
              <a:t>10/30/17</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9077163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en-US" altLang="zh-TW" smtClean="0"/>
              <a:t>Click to edit Master title style</a:t>
            </a:r>
            <a:endParaRPr kumimoji="1" lang="zh-TW"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en-US" altLang="zh-TW" smtClean="0"/>
              <a:t>Click to edit Master text styles</a:t>
            </a:r>
          </a:p>
          <a:p>
            <a:pPr lvl="1"/>
            <a:r>
              <a:rPr kumimoji="1" lang="en-US" altLang="zh-TW" smtClean="0"/>
              <a:t>Second level</a:t>
            </a:r>
          </a:p>
          <a:p>
            <a:pPr lvl="2"/>
            <a:r>
              <a:rPr kumimoji="1" lang="en-US" altLang="zh-TW" smtClean="0"/>
              <a:t>Third level</a:t>
            </a:r>
          </a:p>
          <a:p>
            <a:pPr lvl="3"/>
            <a:r>
              <a:rPr kumimoji="1" lang="en-US" altLang="zh-TW" smtClean="0"/>
              <a:t>Fourth level</a:t>
            </a:r>
          </a:p>
          <a:p>
            <a:pPr lvl="4"/>
            <a:r>
              <a:rPr kumimoji="1" lang="en-US" altLang="zh-TW" smtClean="0"/>
              <a:t>Fifth level</a:t>
            </a:r>
            <a:endParaRPr kumimoji="1" lang="zh-TW"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2EAD8-545F-9449-B3EF-EA771B9BC714}" type="datetimeFigureOut">
              <a:rPr kumimoji="1" lang="zh-TW" altLang="en-US" smtClean="0"/>
              <a:t>10/30/17</a:t>
            </a:fld>
            <a:endParaRPr kumimoji="1" lang="zh-TW"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B7412-816A-F64E-8D87-CEA03E4FCF91}" type="slidenum">
              <a:rPr kumimoji="1" lang="zh-TW" altLang="en-US" smtClean="0"/>
              <a:t>‹#›</a:t>
            </a:fld>
            <a:endParaRPr kumimoji="1" lang="zh-TW" altLang="en-US"/>
          </a:p>
        </p:txBody>
      </p:sp>
    </p:spTree>
    <p:extLst>
      <p:ext uri="{BB962C8B-B14F-4D97-AF65-F5344CB8AC3E}">
        <p14:creationId xmlns:p14="http://schemas.microsoft.com/office/powerpoint/2010/main" val="1107923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hyperlink" Target="https://www.ncbi.nlm.nih.gov/pmc/articles/PMC3617498/%23R57" TargetMode="External"/><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9.png"/><Relationship Id="rId1" Type="http://schemas.microsoft.com/office/2007/relationships/media" Target="../media/media6.mov"/><Relationship Id="rId2" Type="http://schemas.openxmlformats.org/officeDocument/2006/relationships/video" Target="../media/media6.mov"/><Relationship Id="rId3" Type="http://schemas.microsoft.com/office/2007/relationships/media" Target="../media/media7.mov"/><Relationship Id="rId4" Type="http://schemas.openxmlformats.org/officeDocument/2006/relationships/video" Target="../media/media7.mov"/><Relationship Id="rId5" Type="http://schemas.microsoft.com/office/2007/relationships/media" Target="../media/media8.mov"/><Relationship Id="rId6" Type="http://schemas.openxmlformats.org/officeDocument/2006/relationships/video" Target="../media/media8.mov"/><Relationship Id="rId7" Type="http://schemas.microsoft.com/office/2007/relationships/media" Target="../media/media2.mov"/><Relationship Id="rId8" Type="http://schemas.openxmlformats.org/officeDocument/2006/relationships/video" Target="../media/media2.mov"/><Relationship Id="rId9" Type="http://schemas.openxmlformats.org/officeDocument/2006/relationships/slideLayout" Target="../slideLayouts/slideLayout2.xml"/><Relationship Id="rId10"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26.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2.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e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7.jpeg"/></Relationships>
</file>

<file path=ppt/slides/_rels/slide32.xml.rels><?xml version="1.0" encoding="UTF-8" standalone="yes"?>
<Relationships xmlns="http://schemas.openxmlformats.org/package/2006/relationships"><Relationship Id="rId3" Type="http://schemas.openxmlformats.org/officeDocument/2006/relationships/image" Target="../media/image210.png"/><Relationship Id="rId4" Type="http://schemas.openxmlformats.org/officeDocument/2006/relationships/chart" Target="../charts/chart1.xml"/><Relationship Id="rId5" Type="http://schemas.openxmlformats.org/officeDocument/2006/relationships/image" Target="../media/image36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07/relationships/media" Target="../media/media2.mov"/><Relationship Id="rId4" Type="http://schemas.openxmlformats.org/officeDocument/2006/relationships/video" Target="../media/media2.mov"/><Relationship Id="rId5" Type="http://schemas.openxmlformats.org/officeDocument/2006/relationships/slideLayout" Target="../slideLayouts/slideLayout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g"/><Relationship Id="rId1" Type="http://schemas.microsoft.com/office/2007/relationships/media" Target="../media/media1.mov"/><Relationship Id="rId2" Type="http://schemas.openxmlformats.org/officeDocument/2006/relationships/video" Target="../media/media1.mo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jpg"/><Relationship Id="rId1" Type="http://schemas.microsoft.com/office/2007/relationships/media" Target="../media/media3.mov"/><Relationship Id="rId2" Type="http://schemas.openxmlformats.org/officeDocument/2006/relationships/video" Target="../media/media3.mov"/></Relationships>
</file>

<file path=ppt/slides/_rels/slide9.xml.rels><?xml version="1.0" encoding="UTF-8" standalone="yes"?>
<Relationships xmlns="http://schemas.openxmlformats.org/package/2006/relationships"><Relationship Id="rId3" Type="http://schemas.microsoft.com/office/2007/relationships/media" Target="../media/media5.mov"/><Relationship Id="rId4" Type="http://schemas.openxmlformats.org/officeDocument/2006/relationships/video" Target="../media/media5.mov"/><Relationship Id="rId5" Type="http://schemas.openxmlformats.org/officeDocument/2006/relationships/slideLayout" Target="../slideLayouts/slideLayout2.xml"/><Relationship Id="rId6" Type="http://schemas.openxmlformats.org/officeDocument/2006/relationships/image" Target="../media/image15.png"/><Relationship Id="rId7" Type="http://schemas.openxmlformats.org/officeDocument/2006/relationships/image" Target="../media/image16.png"/><Relationship Id="rId1" Type="http://schemas.microsoft.com/office/2007/relationships/media" Target="../media/media4.mov"/><Relationship Id="rId2" Type="http://schemas.openxmlformats.org/officeDocument/2006/relationships/video" Target="../media/media4.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57997" y="3428744"/>
            <a:ext cx="6400800" cy="1752600"/>
          </a:xfrm>
        </p:spPr>
        <p:txBody>
          <a:bodyPr>
            <a:noAutofit/>
          </a:bodyPr>
          <a:lstStyle/>
          <a:p>
            <a:r>
              <a:rPr kumimoji="1" lang="en-US" altLang="zh-TW" sz="2400" dirty="0" smtClean="0">
                <a:solidFill>
                  <a:schemeClr val="tx1"/>
                </a:solidFill>
              </a:rPr>
              <a:t>Genetics Analyses of Model Organisms</a:t>
            </a:r>
          </a:p>
          <a:p>
            <a:endParaRPr kumimoji="1" lang="en-US" altLang="zh-TW" sz="2400" i="1" dirty="0" smtClean="0">
              <a:solidFill>
                <a:srgbClr val="000000"/>
              </a:solidFill>
            </a:endParaRPr>
          </a:p>
          <a:p>
            <a:r>
              <a:rPr kumimoji="1" lang="en-US" altLang="zh-TW" sz="2400" i="1" dirty="0" smtClean="0">
                <a:solidFill>
                  <a:srgbClr val="000000"/>
                </a:solidFill>
              </a:rPr>
              <a:t>C. </a:t>
            </a:r>
            <a:r>
              <a:rPr kumimoji="1" lang="en-US" altLang="zh-TW" sz="2400" i="1" dirty="0" err="1">
                <a:solidFill>
                  <a:srgbClr val="000000"/>
                </a:solidFill>
              </a:rPr>
              <a:t>e</a:t>
            </a:r>
            <a:r>
              <a:rPr kumimoji="1" lang="en-US" altLang="zh-TW" sz="2400" i="1" dirty="0" err="1" smtClean="0">
                <a:solidFill>
                  <a:srgbClr val="000000"/>
                </a:solidFill>
              </a:rPr>
              <a:t>legans</a:t>
            </a:r>
            <a:r>
              <a:rPr kumimoji="1" lang="en-US" altLang="zh-TW" sz="2400" i="1" dirty="0" smtClean="0">
                <a:solidFill>
                  <a:srgbClr val="000000"/>
                </a:solidFill>
              </a:rPr>
              <a:t>   (worm)</a:t>
            </a:r>
          </a:p>
          <a:p>
            <a:endParaRPr kumimoji="1" lang="en-US" altLang="zh-TW" sz="2400" i="1" dirty="0">
              <a:solidFill>
                <a:srgbClr val="000000"/>
              </a:solidFill>
            </a:endParaRPr>
          </a:p>
          <a:p>
            <a:r>
              <a:rPr kumimoji="1" lang="en-US" altLang="zh-TW" sz="2400" i="1" dirty="0" err="1" smtClean="0">
                <a:solidFill>
                  <a:srgbClr val="000000"/>
                </a:solidFill>
              </a:rPr>
              <a:t>Heng</a:t>
            </a:r>
            <a:r>
              <a:rPr kumimoji="1" lang="en-US" altLang="zh-TW" sz="2400" i="1" dirty="0" smtClean="0">
                <a:solidFill>
                  <a:srgbClr val="000000"/>
                </a:solidFill>
              </a:rPr>
              <a:t>-Chi Lee   </a:t>
            </a:r>
          </a:p>
          <a:p>
            <a:endParaRPr kumimoji="1" lang="en-US" altLang="zh-TW" sz="2400" i="1" dirty="0" smtClean="0">
              <a:solidFill>
                <a:srgbClr val="000000"/>
              </a:solidFill>
            </a:endParaRPr>
          </a:p>
          <a:p>
            <a:r>
              <a:rPr kumimoji="1" lang="en-US" altLang="zh-TW" sz="2400" i="1" dirty="0" smtClean="0">
                <a:solidFill>
                  <a:srgbClr val="000000"/>
                </a:solidFill>
              </a:rPr>
              <a:t>Office: CLSC 853</a:t>
            </a:r>
            <a:endParaRPr kumimoji="1" lang="zh-TW" altLang="en-US" sz="2400" i="1" dirty="0">
              <a:solidFill>
                <a:srgbClr val="000000"/>
              </a:solidFill>
            </a:endParaRPr>
          </a:p>
        </p:txBody>
      </p:sp>
      <p:pic>
        <p:nvPicPr>
          <p:cNvPr id="4" name="Picture 3" descr="220px-CelegansGoldsteinLabUN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719" y="651146"/>
            <a:ext cx="2823387" cy="2399879"/>
          </a:xfrm>
          <a:prstGeom prst="rect">
            <a:avLst/>
          </a:prstGeom>
        </p:spPr>
      </p:pic>
    </p:spTree>
    <p:extLst>
      <p:ext uri="{BB962C8B-B14F-4D97-AF65-F5344CB8AC3E}">
        <p14:creationId xmlns:p14="http://schemas.microsoft.com/office/powerpoint/2010/main" val="32008623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en-US" altLang="zh-TW" dirty="0" smtClean="0"/>
              <a:t>Constructing the cell lineage simply by watching!</a:t>
            </a:r>
            <a:endParaRPr kumimoji="1" lang="zh-TW" altLang="en-US" dirty="0"/>
          </a:p>
        </p:txBody>
      </p:sp>
      <p:pic>
        <p:nvPicPr>
          <p:cNvPr id="6" name="Picture 5"/>
          <p:cNvPicPr>
            <a:picLocks noChangeAspect="1"/>
          </p:cNvPicPr>
          <p:nvPr/>
        </p:nvPicPr>
        <p:blipFill>
          <a:blip r:embed="rId3"/>
          <a:stretch>
            <a:fillRect/>
          </a:stretch>
        </p:blipFill>
        <p:spPr>
          <a:xfrm>
            <a:off x="578857" y="1651927"/>
            <a:ext cx="4305383" cy="4007274"/>
          </a:xfrm>
          <a:prstGeom prst="rect">
            <a:avLst/>
          </a:prstGeom>
        </p:spPr>
      </p:pic>
      <p:pic>
        <p:nvPicPr>
          <p:cNvPr id="7" name="Picture 6"/>
          <p:cNvPicPr>
            <a:picLocks noChangeAspect="1"/>
          </p:cNvPicPr>
          <p:nvPr/>
        </p:nvPicPr>
        <p:blipFill>
          <a:blip r:embed="rId4"/>
          <a:stretch>
            <a:fillRect/>
          </a:stretch>
        </p:blipFill>
        <p:spPr>
          <a:xfrm>
            <a:off x="5016352" y="1824728"/>
            <a:ext cx="3942538" cy="3756712"/>
          </a:xfrm>
          <a:prstGeom prst="rect">
            <a:avLst/>
          </a:prstGeom>
        </p:spPr>
      </p:pic>
      <p:sp>
        <p:nvSpPr>
          <p:cNvPr id="8" name="TextBox 7"/>
          <p:cNvSpPr txBox="1"/>
          <p:nvPr/>
        </p:nvSpPr>
        <p:spPr>
          <a:xfrm>
            <a:off x="5123318" y="5659201"/>
            <a:ext cx="2609178" cy="369332"/>
          </a:xfrm>
          <a:prstGeom prst="rect">
            <a:avLst/>
          </a:prstGeom>
          <a:noFill/>
        </p:spPr>
        <p:txBody>
          <a:bodyPr wrap="square" rtlCol="0">
            <a:spAutoFit/>
          </a:bodyPr>
          <a:lstStyle/>
          <a:p>
            <a:r>
              <a:rPr kumimoji="1" lang="en-US" altLang="zh-TW" dirty="0" smtClean="0"/>
              <a:t>Q: What is </a:t>
            </a:r>
            <a:r>
              <a:rPr kumimoji="1" lang="en-US" altLang="zh-TW" dirty="0" err="1" smtClean="0"/>
              <a:t>ABalaa</a:t>
            </a:r>
            <a:r>
              <a:rPr kumimoji="1" lang="en-US" altLang="zh-TW" dirty="0" smtClean="0"/>
              <a:t> cell?</a:t>
            </a:r>
            <a:endParaRPr kumimoji="1" lang="zh-TW" altLang="en-US" dirty="0"/>
          </a:p>
        </p:txBody>
      </p:sp>
    </p:spTree>
    <p:extLst>
      <p:ext uri="{BB962C8B-B14F-4D97-AF65-F5344CB8AC3E}">
        <p14:creationId xmlns:p14="http://schemas.microsoft.com/office/powerpoint/2010/main" val="42068855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027"/>
            <a:ext cx="8229600" cy="1143000"/>
          </a:xfrm>
        </p:spPr>
        <p:txBody>
          <a:bodyPr>
            <a:normAutofit/>
          </a:bodyPr>
          <a:lstStyle/>
          <a:p>
            <a:r>
              <a:rPr kumimoji="1" lang="en-US" altLang="zh-TW" sz="3200" dirty="0"/>
              <a:t>I</a:t>
            </a:r>
            <a:r>
              <a:rPr kumimoji="1" lang="en-US" altLang="zh-TW" sz="3200" dirty="0" smtClean="0"/>
              <a:t>nvariant cell lineage of </a:t>
            </a:r>
            <a:r>
              <a:rPr kumimoji="1" lang="en-US" altLang="zh-TW" sz="3200" i="1" dirty="0" smtClean="0"/>
              <a:t>C. </a:t>
            </a:r>
            <a:r>
              <a:rPr kumimoji="1" lang="en-US" altLang="zh-TW" sz="3200" i="1" dirty="0" err="1" smtClean="0"/>
              <a:t>elegans</a:t>
            </a:r>
            <a:endParaRPr kumimoji="1" lang="zh-TW" altLang="en-US" sz="3200" i="1" dirty="0"/>
          </a:p>
        </p:txBody>
      </p:sp>
      <p:pic>
        <p:nvPicPr>
          <p:cNvPr id="5" name="Picture 4" descr="Kimble_F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21" y="1143061"/>
            <a:ext cx="8374279" cy="3517197"/>
          </a:xfrm>
          <a:prstGeom prst="rect">
            <a:avLst/>
          </a:prstGeom>
        </p:spPr>
      </p:pic>
      <p:sp>
        <p:nvSpPr>
          <p:cNvPr id="3" name="Rectangle 2"/>
          <p:cNvSpPr/>
          <p:nvPr/>
        </p:nvSpPr>
        <p:spPr>
          <a:xfrm>
            <a:off x="457200" y="4660258"/>
            <a:ext cx="7744540" cy="1477328"/>
          </a:xfrm>
          <a:prstGeom prst="rect">
            <a:avLst/>
          </a:prstGeom>
        </p:spPr>
        <p:txBody>
          <a:bodyPr wrap="none">
            <a:spAutoFit/>
          </a:bodyPr>
          <a:lstStyle/>
          <a:p>
            <a:r>
              <a:rPr lang="en-US" altLang="zh-TW" dirty="0" smtClean="0"/>
              <a:t>Each </a:t>
            </a:r>
            <a:r>
              <a:rPr lang="en-US" altLang="zh-TW" i="1" dirty="0" smtClean="0"/>
              <a:t>C. </a:t>
            </a:r>
            <a:r>
              <a:rPr lang="en-US" altLang="zh-TW" i="1" dirty="0" err="1" smtClean="0"/>
              <a:t>elegans</a:t>
            </a:r>
            <a:r>
              <a:rPr lang="en-US" altLang="zh-TW" i="1" dirty="0" smtClean="0"/>
              <a:t> </a:t>
            </a:r>
            <a:r>
              <a:rPr lang="en-US" altLang="zh-TW" dirty="0" smtClean="0"/>
              <a:t>hermaphrodite</a:t>
            </a:r>
            <a:r>
              <a:rPr lang="en-US" altLang="zh-TW" i="1" dirty="0" smtClean="0"/>
              <a:t> </a:t>
            </a:r>
            <a:r>
              <a:rPr lang="en-US" altLang="zh-TW" dirty="0" smtClean="0"/>
              <a:t>has the same number of somatic cells (959 cells), </a:t>
            </a:r>
          </a:p>
          <a:p>
            <a:r>
              <a:rPr lang="en-US" altLang="zh-TW" dirty="0" smtClean="0"/>
              <a:t>131 cells die through programed cell death</a:t>
            </a:r>
          </a:p>
          <a:p>
            <a:endParaRPr lang="en-US" altLang="zh-TW" dirty="0" smtClean="0"/>
          </a:p>
          <a:p>
            <a:r>
              <a:rPr lang="en-US" altLang="zh-TW" dirty="0" smtClean="0"/>
              <a:t>*Mutants that change the cell fates can be discovered (discovery of </a:t>
            </a:r>
            <a:r>
              <a:rPr lang="en-US" altLang="zh-TW" dirty="0" err="1" smtClean="0"/>
              <a:t>miRNA</a:t>
            </a:r>
            <a:r>
              <a:rPr lang="en-US" altLang="zh-TW" dirty="0" smtClean="0"/>
              <a:t>). </a:t>
            </a:r>
          </a:p>
          <a:p>
            <a:endParaRPr lang="en-US" altLang="zh-TW" dirty="0" smtClean="0"/>
          </a:p>
        </p:txBody>
      </p:sp>
    </p:spTree>
    <p:extLst>
      <p:ext uri="{BB962C8B-B14F-4D97-AF65-F5344CB8AC3E}">
        <p14:creationId xmlns:p14="http://schemas.microsoft.com/office/powerpoint/2010/main" val="26314294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3904"/>
            <a:ext cx="8229600" cy="1143000"/>
          </a:xfrm>
        </p:spPr>
        <p:txBody>
          <a:bodyPr>
            <a:normAutofit fontScale="90000"/>
          </a:bodyPr>
          <a:lstStyle/>
          <a:p>
            <a:r>
              <a:rPr lang="en-US" altLang="zh-TW" dirty="0"/>
              <a:t>L</a:t>
            </a:r>
            <a:r>
              <a:rPr lang="en-US" altLang="zh-TW" dirty="0" smtClean="0"/>
              <a:t>aser ablation </a:t>
            </a:r>
            <a:r>
              <a:rPr lang="en-US" altLang="zh-TW" dirty="0"/>
              <a:t>to </a:t>
            </a:r>
            <a:r>
              <a:rPr lang="en-US" altLang="zh-TW" dirty="0" smtClean="0"/>
              <a:t>investigate the function of a cell</a:t>
            </a:r>
            <a:r>
              <a:rPr lang="en-US" altLang="zh-TW" dirty="0"/>
              <a:t/>
            </a:r>
            <a:br>
              <a:rPr lang="en-US" altLang="zh-TW" dirty="0"/>
            </a:br>
            <a:endParaRPr lang="en-US" dirty="0"/>
          </a:p>
        </p:txBody>
      </p:sp>
      <p:pic>
        <p:nvPicPr>
          <p:cNvPr id="4" name="Picture 3" descr="abl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451" y="1706904"/>
            <a:ext cx="2270349" cy="4640091"/>
          </a:xfrm>
          <a:prstGeom prst="rect">
            <a:avLst/>
          </a:prstGeom>
        </p:spPr>
      </p:pic>
      <p:pic>
        <p:nvPicPr>
          <p:cNvPr id="5" name="Picture 4" descr="nihms448059f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41" y="1777462"/>
            <a:ext cx="6076728" cy="4428415"/>
          </a:xfrm>
          <a:prstGeom prst="rect">
            <a:avLst/>
          </a:prstGeom>
        </p:spPr>
      </p:pic>
      <p:sp>
        <p:nvSpPr>
          <p:cNvPr id="6" name="Rectangle 5"/>
          <p:cNvSpPr/>
          <p:nvPr/>
        </p:nvSpPr>
        <p:spPr>
          <a:xfrm>
            <a:off x="3763430" y="6339135"/>
            <a:ext cx="5002278" cy="369332"/>
          </a:xfrm>
          <a:prstGeom prst="rect">
            <a:avLst/>
          </a:prstGeom>
        </p:spPr>
        <p:txBody>
          <a:bodyPr wrap="none">
            <a:spAutoFit/>
          </a:bodyPr>
          <a:lstStyle/>
          <a:p>
            <a:r>
              <a:rPr lang="en-US" u="sng" dirty="0"/>
              <a:t>Christopher Fang-</a:t>
            </a:r>
            <a:r>
              <a:rPr lang="en-US" u="sng" dirty="0" smtClean="0"/>
              <a:t>Yen et al. </a:t>
            </a:r>
            <a:r>
              <a:rPr lang="en-US" u="sng" dirty="0"/>
              <a:t>Methods Cell Biol. </a:t>
            </a:r>
            <a:r>
              <a:rPr lang="en-US" u="sng" dirty="0" smtClean="0"/>
              <a:t>2012</a:t>
            </a:r>
            <a:endParaRPr lang="en-US" dirty="0"/>
          </a:p>
        </p:txBody>
      </p:sp>
      <p:sp>
        <p:nvSpPr>
          <p:cNvPr id="7" name="Rectangle 6"/>
          <p:cNvSpPr/>
          <p:nvPr/>
        </p:nvSpPr>
        <p:spPr>
          <a:xfrm>
            <a:off x="332055" y="6339135"/>
            <a:ext cx="1975195" cy="369332"/>
          </a:xfrm>
          <a:prstGeom prst="rect">
            <a:avLst/>
          </a:prstGeom>
        </p:spPr>
        <p:txBody>
          <a:bodyPr wrap="none">
            <a:spAutoFit/>
          </a:bodyPr>
          <a:lstStyle/>
          <a:p>
            <a:r>
              <a:rPr lang="en-US" u="sng" dirty="0">
                <a:hlinkClick r:id="rId4"/>
              </a:rPr>
              <a:t>Sulston </a:t>
            </a:r>
            <a:r>
              <a:rPr lang="en-US" i="1" u="sng" dirty="0">
                <a:hlinkClick r:id="rId4"/>
              </a:rPr>
              <a:t>et al</a:t>
            </a:r>
            <a:r>
              <a:rPr lang="en-US" u="sng" dirty="0">
                <a:hlinkClick r:id="rId4"/>
              </a:rPr>
              <a:t>., 1983</a:t>
            </a:r>
            <a:endParaRPr lang="en-US" dirty="0"/>
          </a:p>
        </p:txBody>
      </p:sp>
    </p:spTree>
    <p:extLst>
      <p:ext uri="{BB962C8B-B14F-4D97-AF65-F5344CB8AC3E}">
        <p14:creationId xmlns:p14="http://schemas.microsoft.com/office/powerpoint/2010/main" val="41301252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621-sci-BR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94" y="119852"/>
            <a:ext cx="7443304" cy="6738148"/>
          </a:xfrm>
          <a:prstGeom prst="rect">
            <a:avLst/>
          </a:prstGeom>
        </p:spPr>
      </p:pic>
      <p:sp>
        <p:nvSpPr>
          <p:cNvPr id="2" name="TextBox 1"/>
          <p:cNvSpPr txBox="1"/>
          <p:nvPr/>
        </p:nvSpPr>
        <p:spPr>
          <a:xfrm>
            <a:off x="7156443" y="1822477"/>
            <a:ext cx="1987557" cy="830997"/>
          </a:xfrm>
          <a:prstGeom prst="rect">
            <a:avLst/>
          </a:prstGeom>
          <a:noFill/>
        </p:spPr>
        <p:txBody>
          <a:bodyPr wrap="square" rtlCol="0">
            <a:spAutoFit/>
          </a:bodyPr>
          <a:lstStyle/>
          <a:p>
            <a:r>
              <a:rPr kumimoji="1" lang="en-US" altLang="zh-TW" sz="1200" dirty="0"/>
              <a:t>https://</a:t>
            </a:r>
            <a:r>
              <a:rPr kumimoji="1" lang="en-US" altLang="zh-TW" sz="1200" dirty="0" err="1"/>
              <a:t>theconnectome.wordpress.com</a:t>
            </a:r>
            <a:r>
              <a:rPr kumimoji="1" lang="en-US" altLang="zh-TW" sz="1200" dirty="0"/>
              <a:t>/2011/06/21/mind-mapping/</a:t>
            </a:r>
            <a:endParaRPr kumimoji="1" lang="zh-TW" altLang="en-US" sz="1200" dirty="0"/>
          </a:p>
        </p:txBody>
      </p:sp>
    </p:spTree>
    <p:extLst>
      <p:ext uri="{BB962C8B-B14F-4D97-AF65-F5344CB8AC3E}">
        <p14:creationId xmlns:p14="http://schemas.microsoft.com/office/powerpoint/2010/main" val="31127574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smtClean="0"/>
              <a:t>C. </a:t>
            </a:r>
            <a:r>
              <a:rPr lang="en-US" i="1" dirty="0" err="1"/>
              <a:t>e</a:t>
            </a:r>
            <a:r>
              <a:rPr lang="en-US" i="1" dirty="0" err="1" smtClean="0"/>
              <a:t>legans</a:t>
            </a:r>
            <a:r>
              <a:rPr lang="en-US" i="1" dirty="0" smtClean="0"/>
              <a:t> </a:t>
            </a:r>
            <a:r>
              <a:rPr lang="en-US" dirty="0" smtClean="0"/>
              <a:t>for study of </a:t>
            </a:r>
            <a:br>
              <a:rPr lang="en-US" dirty="0" smtClean="0"/>
            </a:br>
            <a:r>
              <a:rPr lang="en-US" dirty="0" smtClean="0"/>
              <a:t>neuron regeneration</a:t>
            </a:r>
            <a:endParaRPr lang="en-US" dirty="0"/>
          </a:p>
        </p:txBody>
      </p:sp>
      <p:pic>
        <p:nvPicPr>
          <p:cNvPr id="4" name="Picture 3" descr="nihms-318877-f00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76" y="1673236"/>
            <a:ext cx="6678741" cy="3417030"/>
          </a:xfrm>
          <a:prstGeom prst="rect">
            <a:avLst/>
          </a:prstGeom>
        </p:spPr>
      </p:pic>
      <p:pic>
        <p:nvPicPr>
          <p:cNvPr id="5" name="Picture 4" descr="nihms-318877-f00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696" y="3562877"/>
            <a:ext cx="3358821" cy="2994298"/>
          </a:xfrm>
          <a:prstGeom prst="rect">
            <a:avLst/>
          </a:prstGeom>
        </p:spPr>
      </p:pic>
      <p:sp>
        <p:nvSpPr>
          <p:cNvPr id="6" name="Rectangle 5"/>
          <p:cNvSpPr/>
          <p:nvPr/>
        </p:nvSpPr>
        <p:spPr>
          <a:xfrm>
            <a:off x="532705" y="6187843"/>
            <a:ext cx="3111862" cy="523220"/>
          </a:xfrm>
          <a:prstGeom prst="rect">
            <a:avLst/>
          </a:prstGeom>
        </p:spPr>
        <p:txBody>
          <a:bodyPr wrap="none">
            <a:spAutoFit/>
          </a:bodyPr>
          <a:lstStyle/>
          <a:p>
            <a:r>
              <a:rPr lang="en-US" altLang="zh-TW" sz="1400" dirty="0" err="1"/>
              <a:t>Lizhen</a:t>
            </a:r>
            <a:r>
              <a:rPr lang="en-US" altLang="zh-TW" sz="1400" dirty="0"/>
              <a:t> </a:t>
            </a:r>
            <a:r>
              <a:rPr lang="en-US" altLang="zh-TW" sz="1400" dirty="0" smtClean="0"/>
              <a:t>Chen et. al. Trends in Cell Biology</a:t>
            </a:r>
          </a:p>
          <a:p>
            <a:r>
              <a:rPr lang="en-US" altLang="zh-TW" sz="1400" dirty="0" smtClean="0"/>
              <a:t>2011</a:t>
            </a:r>
          </a:p>
        </p:txBody>
      </p:sp>
    </p:spTree>
    <p:extLst>
      <p:ext uri="{BB962C8B-B14F-4D97-AF65-F5344CB8AC3E}">
        <p14:creationId xmlns:p14="http://schemas.microsoft.com/office/powerpoint/2010/main" val="34963209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kumimoji="1" lang="en-US" altLang="zh-TW" sz="3600" dirty="0" smtClean="0"/>
              <a:t>Key discoveries made in </a:t>
            </a:r>
            <a:r>
              <a:rPr kumimoji="1" lang="en-US" altLang="zh-TW" sz="3600" i="1" dirty="0" smtClean="0"/>
              <a:t>C. </a:t>
            </a:r>
            <a:r>
              <a:rPr kumimoji="1" lang="en-US" altLang="zh-TW" sz="3600" i="1" dirty="0" err="1" smtClean="0"/>
              <a:t>elegans</a:t>
            </a:r>
            <a:endParaRPr kumimoji="1" lang="zh-TW" altLang="en-US" sz="3600" i="1" dirty="0"/>
          </a:p>
        </p:txBody>
      </p:sp>
      <p:sp>
        <p:nvSpPr>
          <p:cNvPr id="3" name="Content Placeholder 2"/>
          <p:cNvSpPr>
            <a:spLocks noGrp="1"/>
          </p:cNvSpPr>
          <p:nvPr>
            <p:ph idx="1"/>
          </p:nvPr>
        </p:nvSpPr>
        <p:spPr>
          <a:xfrm>
            <a:off x="457200" y="1059192"/>
            <a:ext cx="8229600" cy="5153760"/>
          </a:xfrm>
        </p:spPr>
        <p:txBody>
          <a:bodyPr>
            <a:normAutofit fontScale="25000" lnSpcReduction="20000"/>
          </a:bodyPr>
          <a:lstStyle/>
          <a:p>
            <a:r>
              <a:rPr lang="en-US" altLang="zh-TW" sz="6400" b="1" dirty="0" smtClean="0"/>
              <a:t>Apoptosis</a:t>
            </a:r>
          </a:p>
          <a:p>
            <a:pPr marL="0" indent="0">
              <a:buNone/>
            </a:pPr>
            <a:r>
              <a:rPr lang="en-US" altLang="zh-TW" sz="6400" dirty="0"/>
              <a:t> </a:t>
            </a:r>
            <a:r>
              <a:rPr lang="en-US" altLang="zh-TW" sz="6400" dirty="0" smtClean="0"/>
              <a:t>      (programed cell death)</a:t>
            </a:r>
          </a:p>
          <a:p>
            <a:endParaRPr lang="en-US" altLang="zh-TW" sz="6400" dirty="0" smtClean="0"/>
          </a:p>
          <a:p>
            <a:endParaRPr lang="en-US" altLang="zh-TW" sz="6400" dirty="0" smtClean="0"/>
          </a:p>
          <a:p>
            <a:endParaRPr lang="en-US" altLang="zh-TW" sz="6400" dirty="0" smtClean="0"/>
          </a:p>
          <a:p>
            <a:r>
              <a:rPr lang="en-US" altLang="zh-TW" sz="6400" b="1" dirty="0"/>
              <a:t>Autophagy</a:t>
            </a:r>
          </a:p>
          <a:p>
            <a:pPr marL="0" indent="0">
              <a:buNone/>
            </a:pPr>
            <a:r>
              <a:rPr lang="en-US" altLang="zh-TW" sz="6400" dirty="0" smtClean="0"/>
              <a:t>      (degrades intra-</a:t>
            </a:r>
          </a:p>
          <a:p>
            <a:pPr marL="0" indent="0">
              <a:buNone/>
            </a:pPr>
            <a:r>
              <a:rPr lang="en-US" altLang="zh-TW" sz="6400" dirty="0"/>
              <a:t> </a:t>
            </a:r>
            <a:r>
              <a:rPr lang="en-US" altLang="zh-TW" sz="6400" dirty="0" smtClean="0"/>
              <a:t>      cellular components</a:t>
            </a:r>
          </a:p>
          <a:p>
            <a:pPr marL="0" indent="0">
              <a:buNone/>
            </a:pPr>
            <a:r>
              <a:rPr lang="en-US" altLang="zh-TW" sz="6400" dirty="0"/>
              <a:t> </a:t>
            </a:r>
            <a:r>
              <a:rPr lang="en-US" altLang="zh-TW" sz="6400" dirty="0" smtClean="0"/>
              <a:t>      &amp; recycling)</a:t>
            </a:r>
            <a:endParaRPr lang="en-US" altLang="zh-TW" sz="6400" dirty="0"/>
          </a:p>
          <a:p>
            <a:endParaRPr lang="en-US" altLang="zh-TW" sz="6400" dirty="0" smtClean="0"/>
          </a:p>
          <a:p>
            <a:endParaRPr lang="en-US" altLang="zh-TW" sz="6400" dirty="0"/>
          </a:p>
          <a:p>
            <a:endParaRPr lang="en-US" altLang="zh-TW" sz="6400" dirty="0" smtClean="0"/>
          </a:p>
          <a:p>
            <a:pPr marL="0" indent="0">
              <a:buNone/>
            </a:pPr>
            <a:r>
              <a:rPr lang="en-US" altLang="zh-TW" sz="6400" dirty="0"/>
              <a:t> </a:t>
            </a:r>
            <a:r>
              <a:rPr lang="en-US" altLang="zh-TW" sz="6400" dirty="0" smtClean="0"/>
              <a:t>     A screen that identifies mutants failing to degrade </a:t>
            </a:r>
          </a:p>
          <a:p>
            <a:pPr marL="0" indent="0">
              <a:buNone/>
            </a:pPr>
            <a:r>
              <a:rPr lang="en-US" altLang="zh-TW" sz="6400" dirty="0"/>
              <a:t> </a:t>
            </a:r>
            <a:r>
              <a:rPr lang="en-US" altLang="zh-TW" sz="6400" dirty="0" smtClean="0"/>
              <a:t>     p granule in embryos discovered several genes </a:t>
            </a:r>
          </a:p>
          <a:p>
            <a:pPr marL="0" indent="0">
              <a:buNone/>
            </a:pPr>
            <a:r>
              <a:rPr lang="en-US" altLang="zh-TW" sz="6400" dirty="0"/>
              <a:t> </a:t>
            </a:r>
            <a:r>
              <a:rPr lang="en-US" altLang="zh-TW" sz="6400" dirty="0" smtClean="0"/>
              <a:t>      involved in autophagy  (Zhang et al. 2009)</a:t>
            </a:r>
          </a:p>
          <a:p>
            <a:endParaRPr lang="en-US" altLang="zh-TW" sz="6400" dirty="0"/>
          </a:p>
          <a:p>
            <a:endParaRPr lang="en-US" altLang="zh-TW" sz="6400" dirty="0" smtClean="0"/>
          </a:p>
          <a:p>
            <a:r>
              <a:rPr lang="en-US" altLang="zh-TW" sz="6400" b="1" dirty="0" smtClean="0"/>
              <a:t>Small non-coding RNAs</a:t>
            </a:r>
            <a:r>
              <a:rPr lang="en-US" altLang="zh-TW" sz="6400" b="1" dirty="0"/>
              <a:t> </a:t>
            </a:r>
            <a:r>
              <a:rPr lang="en-US" altLang="zh-TW" sz="6400" dirty="0" smtClean="0"/>
              <a:t>(Discovery of RNA interference &amp; </a:t>
            </a:r>
            <a:r>
              <a:rPr lang="en-US" altLang="zh-TW" sz="6400" dirty="0" err="1" smtClean="0"/>
              <a:t>miRNA</a:t>
            </a:r>
            <a:r>
              <a:rPr lang="en-US" altLang="zh-TW" sz="6400" dirty="0" smtClean="0"/>
              <a:t>)</a:t>
            </a:r>
          </a:p>
          <a:p>
            <a:endParaRPr lang="en-US" altLang="zh-TW" sz="6400" b="1" dirty="0" smtClean="0"/>
          </a:p>
          <a:p>
            <a:r>
              <a:rPr lang="en-US" altLang="zh-TW" sz="6400" b="1" dirty="0" smtClean="0"/>
              <a:t>Aging</a:t>
            </a:r>
          </a:p>
          <a:p>
            <a:endParaRPr lang="en-US" altLang="zh-TW" sz="6400" dirty="0" smtClean="0"/>
          </a:p>
          <a:p>
            <a:r>
              <a:rPr lang="en-US" altLang="zh-TW" sz="6400" dirty="0" smtClean="0"/>
              <a:t>Neuronal cell fate/connection/function</a:t>
            </a:r>
            <a:endParaRPr kumimoji="1" lang="zh-TW" altLang="en-US" dirty="0"/>
          </a:p>
        </p:txBody>
      </p:sp>
      <p:pic>
        <p:nvPicPr>
          <p:cNvPr id="4" name="Picture 3"/>
          <p:cNvPicPr>
            <a:picLocks noChangeAspect="1"/>
          </p:cNvPicPr>
          <p:nvPr/>
        </p:nvPicPr>
        <p:blipFill>
          <a:blip r:embed="rId2"/>
          <a:stretch>
            <a:fillRect/>
          </a:stretch>
        </p:blipFill>
        <p:spPr>
          <a:xfrm>
            <a:off x="2699365" y="2703530"/>
            <a:ext cx="5987435" cy="1160561"/>
          </a:xfrm>
          <a:prstGeom prst="rect">
            <a:avLst/>
          </a:prstGeom>
        </p:spPr>
      </p:pic>
      <p:pic>
        <p:nvPicPr>
          <p:cNvPr id="5" name="Picture 4"/>
          <p:cNvPicPr>
            <a:picLocks noChangeAspect="1"/>
          </p:cNvPicPr>
          <p:nvPr/>
        </p:nvPicPr>
        <p:blipFill>
          <a:blip r:embed="rId3"/>
          <a:stretch>
            <a:fillRect/>
          </a:stretch>
        </p:blipFill>
        <p:spPr>
          <a:xfrm>
            <a:off x="5664482" y="3927634"/>
            <a:ext cx="3022318" cy="1100845"/>
          </a:xfrm>
          <a:prstGeom prst="rect">
            <a:avLst/>
          </a:prstGeom>
        </p:spPr>
      </p:pic>
      <p:pic>
        <p:nvPicPr>
          <p:cNvPr id="6" name="Picture 5" descr="Cell_death_C_elegan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431" y="1049265"/>
            <a:ext cx="2257111" cy="1556152"/>
          </a:xfrm>
          <a:prstGeom prst="rect">
            <a:avLst/>
          </a:prstGeom>
        </p:spPr>
      </p:pic>
      <p:pic>
        <p:nvPicPr>
          <p:cNvPr id="7" name="Picture 6" descr="Cell_death_C_elegans.jpg"/>
          <p:cNvPicPr>
            <a:picLocks noChangeAspect="1"/>
          </p:cNvPicPr>
          <p:nvPr/>
        </p:nvPicPr>
        <p:blipFill rotWithShape="1">
          <a:blip r:embed="rId4">
            <a:extLst>
              <a:ext uri="{28A0092B-C50C-407E-A947-70E740481C1C}">
                <a14:useLocalDpi xmlns:a14="http://schemas.microsoft.com/office/drawing/2010/main" val="0"/>
              </a:ext>
            </a:extLst>
          </a:blip>
          <a:srcRect l="6236" t="20649" r="47386" b="34276"/>
          <a:stretch/>
        </p:blipFill>
        <p:spPr>
          <a:xfrm>
            <a:off x="5805851" y="1049265"/>
            <a:ext cx="2322379" cy="1556152"/>
          </a:xfrm>
          <a:prstGeom prst="rect">
            <a:avLst/>
          </a:prstGeom>
        </p:spPr>
      </p:pic>
    </p:spTree>
    <p:extLst>
      <p:ext uri="{BB962C8B-B14F-4D97-AF65-F5344CB8AC3E}">
        <p14:creationId xmlns:p14="http://schemas.microsoft.com/office/powerpoint/2010/main" val="182645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1"/>
            <a:ext cx="8229600" cy="1143000"/>
          </a:xfrm>
        </p:spPr>
        <p:txBody>
          <a:bodyPr>
            <a:normAutofit/>
          </a:bodyPr>
          <a:lstStyle/>
          <a:p>
            <a:r>
              <a:rPr kumimoji="1" lang="en-US" altLang="zh-TW" sz="3600" dirty="0" smtClean="0"/>
              <a:t>Genes and nomenclature in </a:t>
            </a:r>
            <a:r>
              <a:rPr kumimoji="1" lang="en-US" altLang="zh-TW" sz="3600" i="1" dirty="0" smtClean="0"/>
              <a:t>C. </a:t>
            </a:r>
            <a:r>
              <a:rPr kumimoji="1" lang="en-US" altLang="zh-TW" sz="3600" i="1" dirty="0" err="1" smtClean="0"/>
              <a:t>elegans</a:t>
            </a:r>
            <a:endParaRPr kumimoji="1" lang="zh-TW" altLang="en-US" sz="3600" i="1" dirty="0"/>
          </a:p>
        </p:txBody>
      </p:sp>
      <p:pic>
        <p:nvPicPr>
          <p:cNvPr id="5" name="dpyHalf.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10"/>
          <a:stretch>
            <a:fillRect/>
          </a:stretch>
        </p:blipFill>
        <p:spPr>
          <a:xfrm>
            <a:off x="4993309" y="1051957"/>
            <a:ext cx="3196782" cy="2407297"/>
          </a:xfrm>
        </p:spPr>
      </p:pic>
      <p:pic>
        <p:nvPicPr>
          <p:cNvPr id="6" name="RolHalf.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224908" y="3711192"/>
            <a:ext cx="3148842" cy="2370893"/>
          </a:xfrm>
          <a:prstGeom prst="rect">
            <a:avLst/>
          </a:prstGeom>
        </p:spPr>
      </p:pic>
      <p:pic>
        <p:nvPicPr>
          <p:cNvPr id="7" name="uncHalf.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979227" y="3705897"/>
            <a:ext cx="3210864" cy="2417592"/>
          </a:xfrm>
          <a:prstGeom prst="rect">
            <a:avLst/>
          </a:prstGeom>
        </p:spPr>
      </p:pic>
      <p:pic>
        <p:nvPicPr>
          <p:cNvPr id="8" name="AdultandyoungHalf.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150632" y="1032436"/>
            <a:ext cx="3223118" cy="2426818"/>
          </a:xfrm>
          <a:prstGeom prst="rect">
            <a:avLst/>
          </a:prstGeom>
        </p:spPr>
      </p:pic>
      <p:sp>
        <p:nvSpPr>
          <p:cNvPr id="9" name="Rectangle 8"/>
          <p:cNvSpPr/>
          <p:nvPr/>
        </p:nvSpPr>
        <p:spPr>
          <a:xfrm>
            <a:off x="160422" y="6215119"/>
            <a:ext cx="2128971" cy="307777"/>
          </a:xfrm>
          <a:prstGeom prst="rect">
            <a:avLst/>
          </a:prstGeom>
        </p:spPr>
        <p:txBody>
          <a:bodyPr wrap="none">
            <a:spAutoFit/>
          </a:bodyPr>
          <a:lstStyle/>
          <a:p>
            <a:r>
              <a:rPr lang="en-US" altLang="zh-TW" sz="1400" dirty="0"/>
              <a:t>http://</a:t>
            </a:r>
            <a:r>
              <a:rPr lang="en-US" altLang="zh-TW" sz="1400" dirty="0" err="1"/>
              <a:t>wormclassroom.org</a:t>
            </a:r>
            <a:endParaRPr lang="zh-TW" altLang="en-US" sz="1400" dirty="0"/>
          </a:p>
        </p:txBody>
      </p:sp>
      <p:sp>
        <p:nvSpPr>
          <p:cNvPr id="10" name="TextBox 9"/>
          <p:cNvSpPr txBox="1"/>
          <p:nvPr/>
        </p:nvSpPr>
        <p:spPr>
          <a:xfrm>
            <a:off x="6133088" y="3383264"/>
            <a:ext cx="1867237" cy="369332"/>
          </a:xfrm>
          <a:prstGeom prst="rect">
            <a:avLst/>
          </a:prstGeom>
          <a:noFill/>
        </p:spPr>
        <p:txBody>
          <a:bodyPr wrap="square" rtlCol="0">
            <a:spAutoFit/>
          </a:bodyPr>
          <a:lstStyle/>
          <a:p>
            <a:r>
              <a:rPr kumimoji="1" lang="en-US" altLang="zh-TW" i="1" dirty="0"/>
              <a:t>d</a:t>
            </a:r>
            <a:r>
              <a:rPr kumimoji="1" lang="en-US" altLang="zh-TW" i="1" dirty="0" smtClean="0"/>
              <a:t>py-10 (dumpy)</a:t>
            </a:r>
            <a:endParaRPr kumimoji="1" lang="zh-TW" altLang="en-US" i="1" dirty="0"/>
          </a:p>
        </p:txBody>
      </p:sp>
      <p:sp>
        <p:nvSpPr>
          <p:cNvPr id="11" name="TextBox 10"/>
          <p:cNvSpPr txBox="1"/>
          <p:nvPr/>
        </p:nvSpPr>
        <p:spPr>
          <a:xfrm>
            <a:off x="2442810" y="6123489"/>
            <a:ext cx="1476283" cy="369332"/>
          </a:xfrm>
          <a:prstGeom prst="rect">
            <a:avLst/>
          </a:prstGeom>
          <a:noFill/>
        </p:spPr>
        <p:txBody>
          <a:bodyPr wrap="square" rtlCol="0">
            <a:spAutoFit/>
          </a:bodyPr>
          <a:lstStyle/>
          <a:p>
            <a:r>
              <a:rPr kumimoji="1" lang="en-US" altLang="zh-TW" i="1" dirty="0"/>
              <a:t>r</a:t>
            </a:r>
            <a:r>
              <a:rPr kumimoji="1" lang="en-US" altLang="zh-TW" i="1" dirty="0" smtClean="0"/>
              <a:t>ol-6 (rolling)</a:t>
            </a:r>
            <a:endParaRPr kumimoji="1" lang="zh-TW" altLang="en-US" i="1" dirty="0"/>
          </a:p>
        </p:txBody>
      </p:sp>
      <p:sp>
        <p:nvSpPr>
          <p:cNvPr id="12" name="TextBox 11"/>
          <p:cNvSpPr txBox="1"/>
          <p:nvPr/>
        </p:nvSpPr>
        <p:spPr>
          <a:xfrm>
            <a:off x="5243405" y="6082085"/>
            <a:ext cx="2610046" cy="369332"/>
          </a:xfrm>
          <a:prstGeom prst="rect">
            <a:avLst/>
          </a:prstGeom>
          <a:noFill/>
        </p:spPr>
        <p:txBody>
          <a:bodyPr wrap="square" rtlCol="0">
            <a:spAutoFit/>
          </a:bodyPr>
          <a:lstStyle/>
          <a:p>
            <a:r>
              <a:rPr kumimoji="1" lang="en-US" altLang="zh-TW" i="1" dirty="0" smtClean="0"/>
              <a:t>unc-22 (uncoordinated)</a:t>
            </a:r>
            <a:endParaRPr kumimoji="1" lang="zh-TW" altLang="en-US" i="1" dirty="0"/>
          </a:p>
        </p:txBody>
      </p:sp>
      <p:sp>
        <p:nvSpPr>
          <p:cNvPr id="13" name="TextBox 12"/>
          <p:cNvSpPr txBox="1"/>
          <p:nvPr/>
        </p:nvSpPr>
        <p:spPr>
          <a:xfrm>
            <a:off x="2236565" y="3369132"/>
            <a:ext cx="1476283" cy="369332"/>
          </a:xfrm>
          <a:prstGeom prst="rect">
            <a:avLst/>
          </a:prstGeom>
          <a:noFill/>
        </p:spPr>
        <p:txBody>
          <a:bodyPr wrap="square" rtlCol="0">
            <a:spAutoFit/>
          </a:bodyPr>
          <a:lstStyle/>
          <a:p>
            <a:r>
              <a:rPr kumimoji="1" lang="en-US" altLang="zh-TW" dirty="0" smtClean="0"/>
              <a:t>Wild type</a:t>
            </a:r>
            <a:endParaRPr kumimoji="1" lang="zh-TW" altLang="en-US" dirty="0"/>
          </a:p>
        </p:txBody>
      </p:sp>
    </p:spTree>
    <p:extLst>
      <p:ext uri="{BB962C8B-B14F-4D97-AF65-F5344CB8AC3E}">
        <p14:creationId xmlns:p14="http://schemas.microsoft.com/office/powerpoint/2010/main" val="204499802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vol="80000">
                <p:cTn id="19" fill="hold" display="0">
                  <p:stCondLst>
                    <p:cond delay="indefinite"/>
                  </p:stCondLst>
                </p:cTn>
                <p:tgtEl>
                  <p:spTgt spid="7"/>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video>
              <p:cMediaNode vol="80000">
                <p:cTn id="25"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zh-TW" altLang="en-US" dirty="0"/>
          </a:p>
        </p:txBody>
      </p:sp>
      <p:pic>
        <p:nvPicPr>
          <p:cNvPr id="4" name="Picture 3"/>
          <p:cNvPicPr>
            <a:picLocks noChangeAspect="1"/>
          </p:cNvPicPr>
          <p:nvPr/>
        </p:nvPicPr>
        <p:blipFill>
          <a:blip r:embed="rId2"/>
          <a:stretch>
            <a:fillRect/>
          </a:stretch>
        </p:blipFill>
        <p:spPr>
          <a:xfrm>
            <a:off x="1908663" y="527718"/>
            <a:ext cx="5519062" cy="4664922"/>
          </a:xfrm>
          <a:prstGeom prst="rect">
            <a:avLst/>
          </a:prstGeom>
        </p:spPr>
      </p:pic>
      <p:pic>
        <p:nvPicPr>
          <p:cNvPr id="5" name="Picture 4"/>
          <p:cNvPicPr>
            <a:picLocks noChangeAspect="1"/>
          </p:cNvPicPr>
          <p:nvPr/>
        </p:nvPicPr>
        <p:blipFill>
          <a:blip r:embed="rId3"/>
          <a:stretch>
            <a:fillRect/>
          </a:stretch>
        </p:blipFill>
        <p:spPr>
          <a:xfrm>
            <a:off x="2055379" y="5192640"/>
            <a:ext cx="3821103" cy="1183680"/>
          </a:xfrm>
          <a:prstGeom prst="rect">
            <a:avLst/>
          </a:prstGeom>
        </p:spPr>
      </p:pic>
      <p:sp>
        <p:nvSpPr>
          <p:cNvPr id="6" name="TextBox 5"/>
          <p:cNvSpPr txBox="1"/>
          <p:nvPr/>
        </p:nvSpPr>
        <p:spPr>
          <a:xfrm>
            <a:off x="6208547" y="5392658"/>
            <a:ext cx="2580175" cy="1200329"/>
          </a:xfrm>
          <a:prstGeom prst="rect">
            <a:avLst/>
          </a:prstGeom>
          <a:noFill/>
        </p:spPr>
        <p:txBody>
          <a:bodyPr wrap="square" rtlCol="0">
            <a:spAutoFit/>
          </a:bodyPr>
          <a:lstStyle/>
          <a:p>
            <a:r>
              <a:rPr lang="en-US" dirty="0" smtClean="0"/>
              <a:t>Q: Can you tell the genotypes of a mutant from single picked  hermaphrodites?</a:t>
            </a:r>
            <a:endParaRPr lang="en-US" dirty="0"/>
          </a:p>
        </p:txBody>
      </p:sp>
    </p:spTree>
    <p:extLst>
      <p:ext uri="{BB962C8B-B14F-4D97-AF65-F5344CB8AC3E}">
        <p14:creationId xmlns:p14="http://schemas.microsoft.com/office/powerpoint/2010/main" val="29634012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1038"/>
            <a:ext cx="8229600" cy="1143000"/>
          </a:xfrm>
        </p:spPr>
        <p:txBody>
          <a:bodyPr>
            <a:normAutofit fontScale="90000"/>
          </a:bodyPr>
          <a:lstStyle/>
          <a:p>
            <a:r>
              <a:rPr lang="en-US" altLang="zh-TW" sz="4000" dirty="0" smtClean="0"/>
              <a:t>Genetic strategies frequently used in </a:t>
            </a:r>
            <a:br>
              <a:rPr lang="en-US" altLang="zh-TW" sz="4000" dirty="0" smtClean="0"/>
            </a:br>
            <a:r>
              <a:rPr lang="en-US" altLang="zh-TW" sz="4000" i="1" dirty="0" smtClean="0"/>
              <a:t>C. </a:t>
            </a:r>
            <a:r>
              <a:rPr lang="en-US" altLang="zh-TW" sz="4000" i="1" dirty="0" err="1" smtClean="0"/>
              <a:t>elegans</a:t>
            </a:r>
            <a:endParaRPr kumimoji="1" lang="zh-TW" altLang="en-US" i="1" dirty="0"/>
          </a:p>
        </p:txBody>
      </p:sp>
      <p:sp>
        <p:nvSpPr>
          <p:cNvPr id="3" name="Content Placeholder 2"/>
          <p:cNvSpPr>
            <a:spLocks noGrp="1"/>
          </p:cNvSpPr>
          <p:nvPr>
            <p:ph idx="1"/>
          </p:nvPr>
        </p:nvSpPr>
        <p:spPr>
          <a:xfrm>
            <a:off x="457200" y="1531947"/>
            <a:ext cx="8229600" cy="4525963"/>
          </a:xfrm>
        </p:spPr>
        <p:txBody>
          <a:bodyPr>
            <a:normAutofit/>
          </a:bodyPr>
          <a:lstStyle/>
          <a:p>
            <a:r>
              <a:rPr lang="en-US" altLang="zh-TW" sz="2200" dirty="0" smtClean="0"/>
              <a:t>Forward genetic screen to identify mutants with desired phenotype (simple/suppressor/enhancer screens) </a:t>
            </a:r>
            <a:endParaRPr lang="en-US" altLang="zh-TW" sz="2200" dirty="0"/>
          </a:p>
          <a:p>
            <a:r>
              <a:rPr lang="en-US" altLang="zh-TW" sz="2200" dirty="0"/>
              <a:t>C</a:t>
            </a:r>
            <a:r>
              <a:rPr lang="en-US" altLang="zh-TW" sz="2200" dirty="0" smtClean="0"/>
              <a:t>omplementation</a:t>
            </a:r>
          </a:p>
          <a:p>
            <a:r>
              <a:rPr lang="en-US" altLang="zh-TW" sz="2200" dirty="0" smtClean="0"/>
              <a:t>Mapping </a:t>
            </a:r>
            <a:r>
              <a:rPr lang="en-US" altLang="zh-TW" sz="2200" dirty="0"/>
              <a:t>(SNP/deep sequencing) </a:t>
            </a:r>
          </a:p>
          <a:p>
            <a:r>
              <a:rPr lang="en-US" altLang="zh-TW" sz="2200" dirty="0" smtClean="0"/>
              <a:t>Genome editing (CRISPR) to create desired mutations</a:t>
            </a:r>
            <a:endParaRPr lang="en-US" altLang="zh-TW" sz="2200" dirty="0"/>
          </a:p>
          <a:p>
            <a:r>
              <a:rPr lang="en-US" altLang="zh-TW" sz="2200" dirty="0" smtClean="0"/>
              <a:t>Transgenic animals to express tagged or mutated genes</a:t>
            </a:r>
            <a:endParaRPr lang="en-US" altLang="zh-TW" sz="2200" dirty="0"/>
          </a:p>
          <a:p>
            <a:pPr marL="0" indent="0">
              <a:buNone/>
            </a:pPr>
            <a:r>
              <a:rPr lang="en-US" altLang="zh-TW" sz="2200" dirty="0"/>
              <a:t>       (</a:t>
            </a:r>
            <a:r>
              <a:rPr lang="en-US" altLang="zh-TW" sz="2200" dirty="0" err="1"/>
              <a:t>MosSCI</a:t>
            </a:r>
            <a:r>
              <a:rPr lang="en-US" altLang="zh-TW" sz="2200" dirty="0"/>
              <a:t>: </a:t>
            </a:r>
            <a:r>
              <a:rPr lang="en-US" altLang="zh-TW" sz="2200" dirty="0" err="1"/>
              <a:t>transposase</a:t>
            </a:r>
            <a:r>
              <a:rPr lang="en-US" altLang="zh-TW" sz="2200" dirty="0"/>
              <a:t> mediated single copy </a:t>
            </a:r>
            <a:r>
              <a:rPr lang="en-US" altLang="zh-TW" sz="2200" dirty="0" smtClean="0"/>
              <a:t>  </a:t>
            </a:r>
          </a:p>
          <a:p>
            <a:pPr marL="0" indent="0">
              <a:buNone/>
            </a:pPr>
            <a:r>
              <a:rPr lang="en-US" altLang="zh-TW" sz="2200" dirty="0"/>
              <a:t> </a:t>
            </a:r>
            <a:r>
              <a:rPr lang="en-US" altLang="zh-TW" sz="2200" dirty="0" smtClean="0"/>
              <a:t>         insertion)</a:t>
            </a:r>
            <a:endParaRPr lang="en-US" altLang="zh-TW" sz="2200" dirty="0"/>
          </a:p>
          <a:p>
            <a:r>
              <a:rPr lang="en-US" altLang="zh-TW" sz="2200" dirty="0" err="1" smtClean="0"/>
              <a:t>RNAi</a:t>
            </a:r>
            <a:r>
              <a:rPr lang="en-US" altLang="zh-TW" sz="2200" dirty="0" smtClean="0"/>
              <a:t> </a:t>
            </a:r>
            <a:endParaRPr lang="en-US" altLang="zh-TW" sz="2200" dirty="0"/>
          </a:p>
          <a:p>
            <a:endParaRPr kumimoji="1" lang="zh-TW" altLang="en-US" dirty="0"/>
          </a:p>
        </p:txBody>
      </p:sp>
    </p:spTree>
    <p:extLst>
      <p:ext uri="{BB962C8B-B14F-4D97-AF65-F5344CB8AC3E}">
        <p14:creationId xmlns:p14="http://schemas.microsoft.com/office/powerpoint/2010/main" val="3101152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TW" dirty="0" smtClean="0"/>
              <a:t>A simple F2 screen </a:t>
            </a:r>
            <a:endParaRPr kumimoji="1" lang="zh-TW" altLang="en-US" dirty="0"/>
          </a:p>
        </p:txBody>
      </p:sp>
      <p:pic>
        <p:nvPicPr>
          <p:cNvPr id="4" name="Picture 3"/>
          <p:cNvPicPr>
            <a:picLocks noChangeAspect="1"/>
          </p:cNvPicPr>
          <p:nvPr/>
        </p:nvPicPr>
        <p:blipFill rotWithShape="1">
          <a:blip r:embed="rId3"/>
          <a:srcRect b="34462"/>
          <a:stretch/>
        </p:blipFill>
        <p:spPr>
          <a:xfrm>
            <a:off x="682534" y="1370368"/>
            <a:ext cx="3658640" cy="4351233"/>
          </a:xfrm>
          <a:prstGeom prst="rect">
            <a:avLst/>
          </a:prstGeom>
        </p:spPr>
      </p:pic>
      <p:grpSp>
        <p:nvGrpSpPr>
          <p:cNvPr id="6" name="Group 5"/>
          <p:cNvGrpSpPr/>
          <p:nvPr/>
        </p:nvGrpSpPr>
        <p:grpSpPr>
          <a:xfrm>
            <a:off x="5051549" y="1866240"/>
            <a:ext cx="3419066" cy="2445119"/>
            <a:chOff x="5094746" y="2220480"/>
            <a:chExt cx="3419066" cy="2445119"/>
          </a:xfrm>
        </p:grpSpPr>
        <p:pic>
          <p:nvPicPr>
            <p:cNvPr id="5" name="Picture 4"/>
            <p:cNvPicPr>
              <a:picLocks noChangeAspect="1"/>
            </p:cNvPicPr>
            <p:nvPr/>
          </p:nvPicPr>
          <p:blipFill rotWithShape="1">
            <a:blip r:embed="rId3"/>
            <a:srcRect t="67331" b="-3301"/>
            <a:stretch/>
          </p:blipFill>
          <p:spPr>
            <a:xfrm>
              <a:off x="5094746" y="2433716"/>
              <a:ext cx="3419066" cy="2231883"/>
            </a:xfrm>
            <a:prstGeom prst="rect">
              <a:avLst/>
            </a:prstGeom>
          </p:spPr>
        </p:pic>
        <p:sp>
          <p:nvSpPr>
            <p:cNvPr id="3" name="Rectangle 2"/>
            <p:cNvSpPr/>
            <p:nvPr/>
          </p:nvSpPr>
          <p:spPr>
            <a:xfrm>
              <a:off x="6211916" y="2220480"/>
              <a:ext cx="976282" cy="630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cxnSp>
        <p:nvCxnSpPr>
          <p:cNvPr id="7" name="Straight Arrow Connector 6"/>
          <p:cNvCxnSpPr/>
          <p:nvPr/>
        </p:nvCxnSpPr>
        <p:spPr>
          <a:xfrm flipV="1">
            <a:off x="4146792" y="3680060"/>
            <a:ext cx="1140368" cy="15679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287160" y="5123096"/>
            <a:ext cx="3130210" cy="1477328"/>
          </a:xfrm>
          <a:prstGeom prst="rect">
            <a:avLst/>
          </a:prstGeom>
          <a:noFill/>
        </p:spPr>
        <p:txBody>
          <a:bodyPr wrap="square" rtlCol="0">
            <a:spAutoFit/>
          </a:bodyPr>
          <a:lstStyle/>
          <a:p>
            <a:r>
              <a:rPr kumimoji="1" lang="en-US" altLang="zh-TW" dirty="0" smtClean="0"/>
              <a:t>Q: How do you recover a mutant that is lethal?</a:t>
            </a:r>
          </a:p>
          <a:p>
            <a:r>
              <a:rPr kumimoji="1" lang="en-US" altLang="zh-TW" dirty="0" smtClean="0"/>
              <a:t> </a:t>
            </a:r>
          </a:p>
          <a:p>
            <a:endParaRPr kumimoji="1" lang="en-US" altLang="zh-TW" dirty="0"/>
          </a:p>
          <a:p>
            <a:endParaRPr kumimoji="1" lang="zh-TW" altLang="en-US" dirty="0"/>
          </a:p>
        </p:txBody>
      </p:sp>
    </p:spTree>
    <p:extLst>
      <p:ext uri="{BB962C8B-B14F-4D97-AF65-F5344CB8AC3E}">
        <p14:creationId xmlns:p14="http://schemas.microsoft.com/office/powerpoint/2010/main" val="35668513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orm p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054383"/>
            <a:ext cx="2272339" cy="1704254"/>
          </a:xfrm>
          <a:prstGeom prst="rect">
            <a:avLst/>
          </a:prstGeom>
        </p:spPr>
      </p:pic>
      <p:sp>
        <p:nvSpPr>
          <p:cNvPr id="2" name="Title 1"/>
          <p:cNvSpPr>
            <a:spLocks noGrp="1"/>
          </p:cNvSpPr>
          <p:nvPr>
            <p:ph type="title"/>
          </p:nvPr>
        </p:nvSpPr>
        <p:spPr>
          <a:xfrm>
            <a:off x="457200" y="103004"/>
            <a:ext cx="8229600" cy="1143000"/>
          </a:xfrm>
        </p:spPr>
        <p:txBody>
          <a:bodyPr/>
          <a:lstStyle/>
          <a:p>
            <a:r>
              <a:rPr kumimoji="1" lang="en-US" altLang="zh-TW" dirty="0" smtClean="0"/>
              <a:t>History of choosing </a:t>
            </a:r>
            <a:r>
              <a:rPr kumimoji="1" lang="en-US" altLang="zh-TW" i="1" dirty="0" smtClean="0"/>
              <a:t>C. </a:t>
            </a:r>
            <a:r>
              <a:rPr kumimoji="1" lang="en-US" altLang="zh-TW" i="1" dirty="0" err="1" smtClean="0"/>
              <a:t>elegans</a:t>
            </a:r>
            <a:endParaRPr kumimoji="1" lang="zh-TW" altLang="en-US" i="1" dirty="0"/>
          </a:p>
        </p:txBody>
      </p:sp>
      <p:sp>
        <p:nvSpPr>
          <p:cNvPr id="3" name="Content Placeholder 2"/>
          <p:cNvSpPr>
            <a:spLocks noGrp="1"/>
          </p:cNvSpPr>
          <p:nvPr>
            <p:ph idx="1"/>
          </p:nvPr>
        </p:nvSpPr>
        <p:spPr>
          <a:xfrm>
            <a:off x="457200" y="1064568"/>
            <a:ext cx="8229600" cy="4525963"/>
          </a:xfrm>
        </p:spPr>
        <p:txBody>
          <a:bodyPr>
            <a:normAutofit/>
          </a:bodyPr>
          <a:lstStyle/>
          <a:p>
            <a:r>
              <a:rPr kumimoji="1" lang="en-US" altLang="zh-TW" sz="2000" dirty="0" smtClean="0"/>
              <a:t>Sydney Brenner, a bacteriophage geneticist, </a:t>
            </a:r>
            <a:r>
              <a:rPr kumimoji="1" lang="en-US" altLang="zh-TW" sz="2000" dirty="0"/>
              <a:t>aimed to understand the genetic basis </a:t>
            </a:r>
            <a:r>
              <a:rPr kumimoji="1" lang="en-US" altLang="zh-TW" sz="2000" dirty="0" smtClean="0"/>
              <a:t>behind the animal </a:t>
            </a:r>
            <a:r>
              <a:rPr kumimoji="1" lang="en-US" altLang="zh-TW" sz="2000" dirty="0"/>
              <a:t>nervous </a:t>
            </a:r>
            <a:r>
              <a:rPr kumimoji="1" lang="en-US" altLang="zh-TW" sz="2000" dirty="0" smtClean="0"/>
              <a:t>system, in particular how a nervous system </a:t>
            </a:r>
            <a:r>
              <a:rPr kumimoji="1" lang="en-US" altLang="zh-TW" sz="2000" dirty="0"/>
              <a:t>is </a:t>
            </a:r>
            <a:r>
              <a:rPr kumimoji="1" lang="en-US" altLang="zh-TW" sz="2000" dirty="0" smtClean="0"/>
              <a:t>constructed. He settled on </a:t>
            </a:r>
            <a:r>
              <a:rPr kumimoji="1" lang="en-US" altLang="zh-TW" sz="2000" i="1" dirty="0" smtClean="0"/>
              <a:t>C. </a:t>
            </a:r>
            <a:r>
              <a:rPr kumimoji="1" lang="en-US" altLang="zh-TW" sz="2000" i="1" dirty="0" err="1" smtClean="0"/>
              <a:t>elegans</a:t>
            </a:r>
            <a:r>
              <a:rPr kumimoji="1" lang="en-US" altLang="zh-TW" sz="2000" dirty="0" smtClean="0"/>
              <a:t> as a model organism because of its simplicity. He published his first </a:t>
            </a:r>
            <a:r>
              <a:rPr kumimoji="1" lang="en-US" altLang="zh-TW" sz="2000" i="1" dirty="0" smtClean="0"/>
              <a:t>C. </a:t>
            </a:r>
            <a:r>
              <a:rPr kumimoji="1" lang="en-US" altLang="zh-TW" sz="2000" i="1" dirty="0" err="1" smtClean="0"/>
              <a:t>elegans</a:t>
            </a:r>
            <a:r>
              <a:rPr kumimoji="1" lang="en-US" altLang="zh-TW" sz="2000" i="1" dirty="0" smtClean="0"/>
              <a:t> </a:t>
            </a:r>
            <a:r>
              <a:rPr kumimoji="1" lang="en-US" altLang="zh-TW" sz="2000" dirty="0" smtClean="0"/>
              <a:t>paper “The genetics of </a:t>
            </a:r>
            <a:r>
              <a:rPr kumimoji="1" lang="en-US" altLang="zh-TW" sz="2000" i="1" dirty="0" smtClean="0"/>
              <a:t>C. </a:t>
            </a:r>
            <a:r>
              <a:rPr kumimoji="1" lang="en-US" altLang="zh-TW" sz="2000" i="1" dirty="0" err="1" smtClean="0"/>
              <a:t>elegans</a:t>
            </a:r>
            <a:r>
              <a:rPr kumimoji="1" lang="en-US" altLang="zh-TW" sz="2000" dirty="0" smtClean="0"/>
              <a:t>” in 1974 that describes isolating several hundred mutants”. </a:t>
            </a:r>
            <a:endParaRPr kumimoji="1" lang="zh-TW" altLang="en-US" sz="2000" dirty="0"/>
          </a:p>
        </p:txBody>
      </p:sp>
      <p:pic>
        <p:nvPicPr>
          <p:cNvPr id="4" name="Picture 3" descr="F1.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677226"/>
            <a:ext cx="6250560" cy="1704254"/>
          </a:xfrm>
          <a:prstGeom prst="rect">
            <a:avLst/>
          </a:prstGeom>
        </p:spPr>
      </p:pic>
      <p:sp>
        <p:nvSpPr>
          <p:cNvPr id="5" name="Rectangle 4"/>
          <p:cNvSpPr/>
          <p:nvPr/>
        </p:nvSpPr>
        <p:spPr>
          <a:xfrm>
            <a:off x="4290737" y="6383331"/>
            <a:ext cx="2417023" cy="369332"/>
          </a:xfrm>
          <a:prstGeom prst="rect">
            <a:avLst/>
          </a:prstGeom>
        </p:spPr>
        <p:txBody>
          <a:bodyPr wrap="none">
            <a:spAutoFit/>
          </a:bodyPr>
          <a:lstStyle/>
          <a:p>
            <a:r>
              <a:rPr lang="en-US" altLang="zh-TW" dirty="0"/>
              <a:t>Scott W. </a:t>
            </a:r>
            <a:r>
              <a:rPr lang="en-US" altLang="zh-TW" dirty="0" smtClean="0"/>
              <a:t>Emmons, 2015</a:t>
            </a:r>
            <a:endParaRPr lang="zh-TW" altLang="en-US" dirty="0"/>
          </a:p>
        </p:txBody>
      </p:sp>
      <p:pic>
        <p:nvPicPr>
          <p:cNvPr id="7" name="Picture 6" descr="worm pic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9539" y="3054383"/>
            <a:ext cx="2550733" cy="1632469"/>
          </a:xfrm>
          <a:prstGeom prst="rect">
            <a:avLst/>
          </a:prstGeom>
        </p:spPr>
      </p:pic>
      <p:pic>
        <p:nvPicPr>
          <p:cNvPr id="8" name="Picture 7"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3966" y="2851724"/>
            <a:ext cx="1906913" cy="1906913"/>
          </a:xfrm>
          <a:prstGeom prst="rect">
            <a:avLst/>
          </a:prstGeom>
        </p:spPr>
      </p:pic>
      <p:sp>
        <p:nvSpPr>
          <p:cNvPr id="9" name="Rectangle 8"/>
          <p:cNvSpPr/>
          <p:nvPr/>
        </p:nvSpPr>
        <p:spPr>
          <a:xfrm>
            <a:off x="7184924" y="4727056"/>
            <a:ext cx="1668057" cy="369332"/>
          </a:xfrm>
          <a:prstGeom prst="rect">
            <a:avLst/>
          </a:prstGeom>
        </p:spPr>
        <p:txBody>
          <a:bodyPr wrap="none">
            <a:spAutoFit/>
          </a:bodyPr>
          <a:lstStyle/>
          <a:p>
            <a:r>
              <a:rPr kumimoji="1" lang="en-US" altLang="zh-TW" dirty="0"/>
              <a:t>Sydney Brenner</a:t>
            </a:r>
            <a:endParaRPr lang="en-US" dirty="0"/>
          </a:p>
        </p:txBody>
      </p:sp>
    </p:spTree>
    <p:extLst>
      <p:ext uri="{BB962C8B-B14F-4D97-AF65-F5344CB8AC3E}">
        <p14:creationId xmlns:p14="http://schemas.microsoft.com/office/powerpoint/2010/main" val="28706773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rmAutofit/>
          </a:bodyPr>
          <a:lstStyle/>
          <a:p>
            <a:r>
              <a:rPr kumimoji="1" lang="en-US" altLang="zh-TW" sz="3600" dirty="0" smtClean="0"/>
              <a:t>Complementation test </a:t>
            </a:r>
            <a:endParaRPr kumimoji="1" lang="zh-TW" altLang="en-US" sz="3600" dirty="0"/>
          </a:p>
        </p:txBody>
      </p:sp>
      <p:pic>
        <p:nvPicPr>
          <p:cNvPr id="4" name="Picture 3"/>
          <p:cNvPicPr>
            <a:picLocks noChangeAspect="1"/>
          </p:cNvPicPr>
          <p:nvPr/>
        </p:nvPicPr>
        <p:blipFill>
          <a:blip r:embed="rId2"/>
          <a:stretch>
            <a:fillRect/>
          </a:stretch>
        </p:blipFill>
        <p:spPr>
          <a:xfrm>
            <a:off x="539262" y="1017100"/>
            <a:ext cx="8147538" cy="3925632"/>
          </a:xfrm>
          <a:prstGeom prst="rect">
            <a:avLst/>
          </a:prstGeom>
        </p:spPr>
      </p:pic>
      <p:sp>
        <p:nvSpPr>
          <p:cNvPr id="5" name="Title 1"/>
          <p:cNvSpPr txBox="1">
            <a:spLocks/>
          </p:cNvSpPr>
          <p:nvPr/>
        </p:nvSpPr>
        <p:spPr>
          <a:xfrm>
            <a:off x="539262" y="5890846"/>
            <a:ext cx="8229600" cy="712654"/>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TW" sz="2400" dirty="0" smtClean="0"/>
              <a:t>Q: How can we avoid isolating the same mutant over and over again?</a:t>
            </a:r>
            <a:endParaRPr kumimoji="1" lang="zh-TW" altLang="en-US" sz="2400" dirty="0"/>
          </a:p>
        </p:txBody>
      </p:sp>
      <p:sp>
        <p:nvSpPr>
          <p:cNvPr id="6" name="Title 1"/>
          <p:cNvSpPr txBox="1">
            <a:spLocks/>
          </p:cNvSpPr>
          <p:nvPr/>
        </p:nvSpPr>
        <p:spPr>
          <a:xfrm>
            <a:off x="539262" y="5355992"/>
            <a:ext cx="8229600" cy="712654"/>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TW" sz="3600" dirty="0" smtClean="0"/>
              <a:t>*Most of times the mutants that are non-complement contain mutations in the same gene</a:t>
            </a:r>
            <a:endParaRPr kumimoji="1" lang="zh-TW" altLang="en-US" sz="3600" dirty="0"/>
          </a:p>
        </p:txBody>
      </p:sp>
    </p:spTree>
    <p:extLst>
      <p:ext uri="{BB962C8B-B14F-4D97-AF65-F5344CB8AC3E}">
        <p14:creationId xmlns:p14="http://schemas.microsoft.com/office/powerpoint/2010/main" val="34420409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74" y="83607"/>
            <a:ext cx="8229600" cy="1143000"/>
          </a:xfrm>
        </p:spPr>
        <p:txBody>
          <a:bodyPr>
            <a:normAutofit fontScale="90000"/>
          </a:bodyPr>
          <a:lstStyle/>
          <a:p>
            <a:r>
              <a:rPr kumimoji="1" lang="en-US" altLang="zh-TW" sz="3200" dirty="0" smtClean="0"/>
              <a:t>Mapping by crossing Bristol mutants </a:t>
            </a:r>
            <a:r>
              <a:rPr kumimoji="1" lang="en-US" altLang="zh-TW" sz="3200" dirty="0"/>
              <a:t>(lab strain</a:t>
            </a:r>
            <a:r>
              <a:rPr kumimoji="1" lang="en-US" altLang="zh-TW" sz="3200" dirty="0" smtClean="0"/>
              <a:t>) to Hawaiian (a wild isolate)</a:t>
            </a:r>
            <a:r>
              <a:rPr kumimoji="1" lang="en-US" altLang="zh-TW" sz="3200" i="1" dirty="0" smtClean="0"/>
              <a:t> </a:t>
            </a:r>
            <a:r>
              <a:rPr kumimoji="1" lang="en-US" altLang="zh-TW" sz="3200" dirty="0" smtClean="0"/>
              <a:t>with hundreds of SNPs</a:t>
            </a:r>
            <a:endParaRPr kumimoji="1" lang="zh-TW" altLang="en-US" sz="3200" dirty="0"/>
          </a:p>
        </p:txBody>
      </p:sp>
      <p:pic>
        <p:nvPicPr>
          <p:cNvPr id="4" name="Picture 3"/>
          <p:cNvPicPr>
            <a:picLocks noChangeAspect="1"/>
          </p:cNvPicPr>
          <p:nvPr/>
        </p:nvPicPr>
        <p:blipFill>
          <a:blip r:embed="rId2"/>
          <a:stretch>
            <a:fillRect/>
          </a:stretch>
        </p:blipFill>
        <p:spPr>
          <a:xfrm>
            <a:off x="376296" y="1088124"/>
            <a:ext cx="4947649" cy="5435446"/>
          </a:xfrm>
          <a:prstGeom prst="rect">
            <a:avLst/>
          </a:prstGeom>
        </p:spPr>
      </p:pic>
      <p:sp>
        <p:nvSpPr>
          <p:cNvPr id="5" name="TextBox 4"/>
          <p:cNvSpPr txBox="1"/>
          <p:nvPr/>
        </p:nvSpPr>
        <p:spPr>
          <a:xfrm>
            <a:off x="4425537" y="6013777"/>
            <a:ext cx="1397000" cy="646331"/>
          </a:xfrm>
          <a:prstGeom prst="rect">
            <a:avLst/>
          </a:prstGeom>
          <a:noFill/>
        </p:spPr>
        <p:txBody>
          <a:bodyPr wrap="square" rtlCol="0">
            <a:spAutoFit/>
          </a:bodyPr>
          <a:lstStyle/>
          <a:p>
            <a:r>
              <a:rPr lang="en-US" dirty="0" err="1" smtClean="0"/>
              <a:t>Minevich</a:t>
            </a:r>
            <a:r>
              <a:rPr lang="en-US" dirty="0" smtClean="0"/>
              <a:t> et al. 2012</a:t>
            </a:r>
            <a:endParaRPr lang="en-US" dirty="0"/>
          </a:p>
        </p:txBody>
      </p:sp>
      <p:sp>
        <p:nvSpPr>
          <p:cNvPr id="6" name="TextBox 5"/>
          <p:cNvSpPr txBox="1"/>
          <p:nvPr/>
        </p:nvSpPr>
        <p:spPr>
          <a:xfrm>
            <a:off x="5999818" y="1226607"/>
            <a:ext cx="2325737" cy="4247317"/>
          </a:xfrm>
          <a:prstGeom prst="rect">
            <a:avLst/>
          </a:prstGeom>
          <a:noFill/>
        </p:spPr>
        <p:txBody>
          <a:bodyPr wrap="square" rtlCol="0">
            <a:spAutoFit/>
          </a:bodyPr>
          <a:lstStyle/>
          <a:p>
            <a:pPr marL="342900" indent="-342900">
              <a:buAutoNum type="arabicPeriod"/>
            </a:pPr>
            <a:r>
              <a:rPr kumimoji="1" lang="en-US" altLang="zh-TW" dirty="0" smtClean="0"/>
              <a:t>Pooling the genomic DNAs of multiple F2 worms with mutant phenotype</a:t>
            </a:r>
          </a:p>
          <a:p>
            <a:endParaRPr kumimoji="1" lang="en-US" altLang="zh-TW" dirty="0" smtClean="0"/>
          </a:p>
          <a:p>
            <a:pPr marL="342900" indent="-342900">
              <a:buAutoNum type="arabicPeriod"/>
            </a:pPr>
            <a:r>
              <a:rPr kumimoji="1" lang="en-US" altLang="zh-TW" dirty="0" smtClean="0"/>
              <a:t>constructing DNA library for deep sequencing</a:t>
            </a:r>
          </a:p>
          <a:p>
            <a:endParaRPr kumimoji="1" lang="en-US" altLang="zh-TW" dirty="0" smtClean="0"/>
          </a:p>
          <a:p>
            <a:r>
              <a:rPr kumimoji="1" lang="en-US" altLang="zh-TW" dirty="0" smtClean="0"/>
              <a:t>Q: What is the frequency of unlinked SNPs (     %)  &amp; closely linked SNPs (     %) in the DNA pools? </a:t>
            </a:r>
            <a:endParaRPr kumimoji="1" lang="zh-TW" altLang="en-US" dirty="0"/>
          </a:p>
        </p:txBody>
      </p:sp>
    </p:spTree>
    <p:extLst>
      <p:ext uri="{BB962C8B-B14F-4D97-AF65-F5344CB8AC3E}">
        <p14:creationId xmlns:p14="http://schemas.microsoft.com/office/powerpoint/2010/main" val="13174083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6288983" y="6310218"/>
            <a:ext cx="3104179"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altLang="zh-TW" sz="1100" dirty="0" err="1"/>
              <a:t>Doitsidou</a:t>
            </a:r>
            <a:r>
              <a:rPr lang="en-US" altLang="zh-TW" sz="1100" dirty="0"/>
              <a:t> </a:t>
            </a:r>
            <a:r>
              <a:rPr lang="en-US" altLang="zh-TW" sz="1100" dirty="0" smtClean="0"/>
              <a:t>M et. Al. (</a:t>
            </a:r>
            <a:r>
              <a:rPr lang="en-US" altLang="zh-TW" sz="1100" dirty="0"/>
              <a:t>2010</a:t>
            </a:r>
            <a:r>
              <a:rPr lang="en-US" altLang="zh-TW" sz="1100" dirty="0" smtClean="0"/>
              <a:t>)</a:t>
            </a:r>
            <a:endParaRPr lang="en-US" altLang="zh-TW" sz="1100" dirty="0"/>
          </a:p>
        </p:txBody>
      </p:sp>
      <p:pic>
        <p:nvPicPr>
          <p:cNvPr id="2" name="Picture 1" descr="sequencing_mapp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7247"/>
            <a:ext cx="9144000" cy="4524251"/>
          </a:xfrm>
          <a:prstGeom prst="rect">
            <a:avLst/>
          </a:prstGeom>
        </p:spPr>
      </p:pic>
      <p:sp>
        <p:nvSpPr>
          <p:cNvPr id="3" name="TextBox 2"/>
          <p:cNvSpPr txBox="1"/>
          <p:nvPr/>
        </p:nvSpPr>
        <p:spPr>
          <a:xfrm>
            <a:off x="656614" y="5616000"/>
            <a:ext cx="5312386" cy="923330"/>
          </a:xfrm>
          <a:prstGeom prst="rect">
            <a:avLst/>
          </a:prstGeom>
          <a:noFill/>
        </p:spPr>
        <p:txBody>
          <a:bodyPr wrap="square" rtlCol="0">
            <a:spAutoFit/>
          </a:bodyPr>
          <a:lstStyle/>
          <a:p>
            <a:r>
              <a:rPr kumimoji="1" lang="en-US" altLang="zh-TW" dirty="0" smtClean="0"/>
              <a:t>When crossing Bristol mutant to Hawaiian strain, the genomic region that are depleted of Hawaiian-specific SNPs likely resides the causal mutation.</a:t>
            </a:r>
            <a:endParaRPr kumimoji="1" lang="zh-TW" altLang="en-US" dirty="0"/>
          </a:p>
        </p:txBody>
      </p:sp>
    </p:spTree>
    <p:extLst>
      <p:ext uri="{BB962C8B-B14F-4D97-AF65-F5344CB8AC3E}">
        <p14:creationId xmlns:p14="http://schemas.microsoft.com/office/powerpoint/2010/main" val="6450562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en-US" altLang="zh-TW" dirty="0" smtClean="0"/>
              <a:t>Mapping with backcrossing to the original strain &amp; deep sequencing</a:t>
            </a:r>
            <a:endParaRPr kumimoji="1" lang="zh-TW" altLang="en-US" dirty="0"/>
          </a:p>
        </p:txBody>
      </p:sp>
      <p:pic>
        <p:nvPicPr>
          <p:cNvPr id="4" name="Picture 3"/>
          <p:cNvPicPr>
            <a:picLocks noChangeAspect="1"/>
          </p:cNvPicPr>
          <p:nvPr/>
        </p:nvPicPr>
        <p:blipFill>
          <a:blip r:embed="rId3"/>
          <a:stretch>
            <a:fillRect/>
          </a:stretch>
        </p:blipFill>
        <p:spPr>
          <a:xfrm>
            <a:off x="941915" y="2137888"/>
            <a:ext cx="6587104" cy="3473200"/>
          </a:xfrm>
          <a:prstGeom prst="rect">
            <a:avLst/>
          </a:prstGeom>
        </p:spPr>
      </p:pic>
    </p:spTree>
    <p:extLst>
      <p:ext uri="{BB962C8B-B14F-4D97-AF65-F5344CB8AC3E}">
        <p14:creationId xmlns:p14="http://schemas.microsoft.com/office/powerpoint/2010/main" val="281193906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0"/>
            <a:ext cx="8229600" cy="1143000"/>
          </a:xfrm>
        </p:spPr>
        <p:txBody>
          <a:bodyPr>
            <a:normAutofit/>
          </a:bodyPr>
          <a:lstStyle/>
          <a:p>
            <a:r>
              <a:rPr lang="en-US" altLang="zh-CN" sz="3200" dirty="0" smtClean="0"/>
              <a:t>A example of modern genetic mapping in </a:t>
            </a:r>
            <a:br>
              <a:rPr lang="en-US" altLang="zh-CN" sz="3200" dirty="0" smtClean="0"/>
            </a:br>
            <a:r>
              <a:rPr lang="en-US" altLang="zh-CN" sz="3200" i="1" dirty="0" smtClean="0"/>
              <a:t>C. </a:t>
            </a:r>
            <a:r>
              <a:rPr lang="en-US" altLang="zh-CN" sz="3200" i="1" dirty="0" err="1" smtClean="0"/>
              <a:t>elegans</a:t>
            </a:r>
            <a:endParaRPr lang="zh-CN" altLang="en-US" sz="3200" i="1" dirty="0"/>
          </a:p>
        </p:txBody>
      </p:sp>
      <p:sp>
        <p:nvSpPr>
          <p:cNvPr id="3" name="内容占位符 2"/>
          <p:cNvSpPr>
            <a:spLocks noGrp="1"/>
          </p:cNvSpPr>
          <p:nvPr>
            <p:ph idx="1"/>
          </p:nvPr>
        </p:nvSpPr>
        <p:spPr>
          <a:xfrm>
            <a:off x="357158" y="1260491"/>
            <a:ext cx="8229600" cy="4525963"/>
          </a:xfrm>
        </p:spPr>
        <p:txBody>
          <a:bodyPr>
            <a:normAutofit/>
          </a:bodyPr>
          <a:lstStyle/>
          <a:p>
            <a:pPr>
              <a:buNone/>
            </a:pPr>
            <a:r>
              <a:rPr lang="en-US" altLang="zh-CN" sz="2800" dirty="0" smtClean="0"/>
              <a:t>    </a:t>
            </a:r>
            <a:r>
              <a:rPr lang="en-US" altLang="zh-CN" sz="2000" dirty="0" smtClean="0"/>
              <a:t>Male animals of </a:t>
            </a:r>
            <a:r>
              <a:rPr lang="en-US" altLang="zh-CN" sz="2000" i="1" dirty="0" smtClean="0"/>
              <a:t>alg-3;alg-4 (</a:t>
            </a:r>
            <a:r>
              <a:rPr lang="en-US" altLang="zh-CN" sz="2000" i="1" dirty="0" err="1" smtClean="0"/>
              <a:t>Argonaute</a:t>
            </a:r>
            <a:r>
              <a:rPr lang="en-US" altLang="zh-CN" sz="2000" i="1" dirty="0" smtClean="0"/>
              <a:t>) </a:t>
            </a:r>
            <a:r>
              <a:rPr lang="en-US" altLang="zh-CN" sz="2000" dirty="0" smtClean="0"/>
              <a:t>double mutant are infertile at higher temperature with specific sperm defects </a:t>
            </a:r>
            <a:endParaRPr lang="zh-CN" altLang="en-US" sz="2000" dirty="0"/>
          </a:p>
        </p:txBody>
      </p:sp>
      <p:pic>
        <p:nvPicPr>
          <p:cNvPr id="4" name="Picture 2"/>
          <p:cNvPicPr>
            <a:picLocks noChangeAspect="1" noChangeArrowheads="1"/>
          </p:cNvPicPr>
          <p:nvPr/>
        </p:nvPicPr>
        <p:blipFill>
          <a:blip r:embed="rId3"/>
          <a:srcRect/>
          <a:stretch>
            <a:fillRect/>
          </a:stretch>
        </p:blipFill>
        <p:spPr bwMode="auto">
          <a:xfrm>
            <a:off x="1643042" y="2546292"/>
            <a:ext cx="5572164" cy="3740350"/>
          </a:xfrm>
          <a:prstGeom prst="rect">
            <a:avLst/>
          </a:prstGeom>
          <a:noFill/>
          <a:ln w="9525">
            <a:noFill/>
            <a:miter lim="800000"/>
            <a:headEnd/>
            <a:tailEnd/>
          </a:ln>
          <a:effectLst/>
        </p:spPr>
      </p:pic>
      <p:cxnSp>
        <p:nvCxnSpPr>
          <p:cNvPr id="5" name="直接箭头连接符 4"/>
          <p:cNvCxnSpPr/>
          <p:nvPr/>
        </p:nvCxnSpPr>
        <p:spPr>
          <a:xfrm>
            <a:off x="6929454" y="3571876"/>
            <a:ext cx="571504" cy="158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7000892" y="5429264"/>
            <a:ext cx="571504" cy="158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467640" y="3143248"/>
            <a:ext cx="3176590" cy="707886"/>
          </a:xfrm>
          <a:prstGeom prst="rect">
            <a:avLst/>
          </a:prstGeom>
          <a:noFill/>
        </p:spPr>
        <p:txBody>
          <a:bodyPr wrap="square" rtlCol="0">
            <a:spAutoFit/>
          </a:bodyPr>
          <a:lstStyle/>
          <a:p>
            <a:r>
              <a:rPr lang="en-US" sz="2000" dirty="0" err="1" smtClean="0"/>
              <a:t>perinuclear</a:t>
            </a:r>
            <a:r>
              <a:rPr lang="en-US" sz="2000" dirty="0" smtClean="0"/>
              <a:t> </a:t>
            </a:r>
          </a:p>
          <a:p>
            <a:r>
              <a:rPr lang="en-US" sz="2000" dirty="0" smtClean="0"/>
              <a:t>halo</a:t>
            </a:r>
            <a:endParaRPr lang="en-US" sz="2000" dirty="0"/>
          </a:p>
        </p:txBody>
      </p:sp>
      <p:sp>
        <p:nvSpPr>
          <p:cNvPr id="10" name="TextBox 9"/>
          <p:cNvSpPr txBox="1"/>
          <p:nvPr/>
        </p:nvSpPr>
        <p:spPr>
          <a:xfrm>
            <a:off x="7555705" y="4653136"/>
            <a:ext cx="3176590" cy="1631216"/>
          </a:xfrm>
          <a:prstGeom prst="rect">
            <a:avLst/>
          </a:prstGeom>
          <a:noFill/>
        </p:spPr>
        <p:txBody>
          <a:bodyPr wrap="square" rtlCol="0">
            <a:spAutoFit/>
          </a:bodyPr>
          <a:lstStyle/>
          <a:p>
            <a:r>
              <a:rPr lang="en-US" sz="2000" dirty="0" smtClean="0"/>
              <a:t>No halo,</a:t>
            </a:r>
          </a:p>
          <a:p>
            <a:r>
              <a:rPr lang="en-US" sz="2000" dirty="0"/>
              <a:t>b</a:t>
            </a:r>
            <a:r>
              <a:rPr lang="en-US" sz="2000" dirty="0" smtClean="0"/>
              <a:t>ut with </a:t>
            </a:r>
          </a:p>
          <a:p>
            <a:r>
              <a:rPr lang="en-US" sz="2000" dirty="0" smtClean="0"/>
              <a:t>Abnormal</a:t>
            </a:r>
          </a:p>
          <a:p>
            <a:r>
              <a:rPr lang="en-US" sz="2000" dirty="0" smtClean="0"/>
              <a:t>tubular</a:t>
            </a:r>
          </a:p>
          <a:p>
            <a:r>
              <a:rPr lang="en-US" sz="2000" dirty="0" smtClean="0"/>
              <a:t>structure</a:t>
            </a:r>
            <a:endParaRPr lang="en-US" sz="2000" dirty="0"/>
          </a:p>
        </p:txBody>
      </p:sp>
      <p:sp>
        <p:nvSpPr>
          <p:cNvPr id="11" name="TextBox 10"/>
          <p:cNvSpPr txBox="1"/>
          <p:nvPr/>
        </p:nvSpPr>
        <p:spPr>
          <a:xfrm>
            <a:off x="857224" y="3429000"/>
            <a:ext cx="928694" cy="523220"/>
          </a:xfrm>
          <a:prstGeom prst="rect">
            <a:avLst/>
          </a:prstGeom>
          <a:noFill/>
        </p:spPr>
        <p:txBody>
          <a:bodyPr wrap="square" rtlCol="0">
            <a:spAutoFit/>
          </a:bodyPr>
          <a:lstStyle/>
          <a:p>
            <a:r>
              <a:rPr lang="en-US" sz="2800" dirty="0" smtClean="0"/>
              <a:t>WT</a:t>
            </a:r>
            <a:endParaRPr lang="en-US" sz="2800" dirty="0"/>
          </a:p>
        </p:txBody>
      </p:sp>
      <p:sp>
        <p:nvSpPr>
          <p:cNvPr id="12" name="TextBox 11"/>
          <p:cNvSpPr txBox="1"/>
          <p:nvPr/>
        </p:nvSpPr>
        <p:spPr>
          <a:xfrm>
            <a:off x="357158" y="5072074"/>
            <a:ext cx="1285884" cy="954107"/>
          </a:xfrm>
          <a:prstGeom prst="rect">
            <a:avLst/>
          </a:prstGeom>
          <a:noFill/>
        </p:spPr>
        <p:txBody>
          <a:bodyPr wrap="square" rtlCol="0">
            <a:spAutoFit/>
          </a:bodyPr>
          <a:lstStyle/>
          <a:p>
            <a:r>
              <a:rPr lang="en-US" sz="2800" i="1" dirty="0" smtClean="0"/>
              <a:t>alg-3;</a:t>
            </a:r>
          </a:p>
          <a:p>
            <a:r>
              <a:rPr lang="en-US" sz="2800" i="1" dirty="0" smtClean="0"/>
              <a:t>alg-4</a:t>
            </a:r>
            <a:endParaRPr lang="en-US" sz="2800" i="1" dirty="0"/>
          </a:p>
        </p:txBody>
      </p:sp>
      <p:sp>
        <p:nvSpPr>
          <p:cNvPr id="13" name="TextBox 12"/>
          <p:cNvSpPr txBox="1"/>
          <p:nvPr/>
        </p:nvSpPr>
        <p:spPr>
          <a:xfrm>
            <a:off x="6715140" y="6357958"/>
            <a:ext cx="3176590" cy="338554"/>
          </a:xfrm>
          <a:prstGeom prst="rect">
            <a:avLst/>
          </a:prstGeom>
          <a:noFill/>
        </p:spPr>
        <p:txBody>
          <a:bodyPr wrap="square" rtlCol="0">
            <a:spAutoFit/>
          </a:bodyPr>
          <a:lstStyle/>
          <a:p>
            <a:r>
              <a:rPr lang="en-US" sz="1600" dirty="0" err="1" smtClean="0"/>
              <a:t>Coline</a:t>
            </a:r>
            <a:r>
              <a:rPr lang="en-US" sz="1600" dirty="0" smtClean="0"/>
              <a:t> C, et al. 2013</a:t>
            </a:r>
            <a:endParaRPr lang="en-US" sz="1600" dirty="0"/>
          </a:p>
        </p:txBody>
      </p:sp>
    </p:spTree>
    <p:extLst>
      <p:ext uri="{BB962C8B-B14F-4D97-AF65-F5344CB8AC3E}">
        <p14:creationId xmlns:p14="http://schemas.microsoft.com/office/powerpoint/2010/main" val="305621626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Spermatogenesis in </a:t>
            </a:r>
            <a:r>
              <a:rPr lang="en-US" i="1" dirty="0" smtClean="0"/>
              <a:t>C. </a:t>
            </a:r>
            <a:r>
              <a:rPr lang="en-US" i="1" dirty="0" err="1" smtClean="0"/>
              <a:t>elegans</a:t>
            </a:r>
            <a:endParaRPr lang="en-US" i="1" dirty="0"/>
          </a:p>
        </p:txBody>
      </p:sp>
      <p:pic>
        <p:nvPicPr>
          <p:cNvPr id="6" name="Picture 5" descr="spermatogenesisfig5_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4800"/>
            <a:ext cx="9144000" cy="3693695"/>
          </a:xfrm>
          <a:prstGeom prst="rect">
            <a:avLst/>
          </a:prstGeom>
        </p:spPr>
      </p:pic>
      <p:sp>
        <p:nvSpPr>
          <p:cNvPr id="3" name="TextBox 2"/>
          <p:cNvSpPr txBox="1"/>
          <p:nvPr/>
        </p:nvSpPr>
        <p:spPr>
          <a:xfrm>
            <a:off x="6737900" y="5805540"/>
            <a:ext cx="2144253" cy="646331"/>
          </a:xfrm>
          <a:prstGeom prst="rect">
            <a:avLst/>
          </a:prstGeom>
          <a:noFill/>
        </p:spPr>
        <p:txBody>
          <a:bodyPr wrap="square" rtlCol="0">
            <a:spAutoFit/>
          </a:bodyPr>
          <a:lstStyle/>
          <a:p>
            <a:r>
              <a:rPr kumimoji="1" lang="en-US" altLang="zh-TW" dirty="0" err="1" smtClean="0"/>
              <a:t>Wormbook</a:t>
            </a:r>
            <a:r>
              <a:rPr kumimoji="1" lang="en-US" altLang="zh-TW" dirty="0" smtClean="0"/>
              <a:t> (spermatogenesis)</a:t>
            </a:r>
            <a:endParaRPr kumimoji="1" lang="zh-TW" altLang="en-US" dirty="0"/>
          </a:p>
        </p:txBody>
      </p:sp>
    </p:spTree>
    <p:extLst>
      <p:ext uri="{BB962C8B-B14F-4D97-AF65-F5344CB8AC3E}">
        <p14:creationId xmlns:p14="http://schemas.microsoft.com/office/powerpoint/2010/main" val="1943258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44" y="214290"/>
            <a:ext cx="8686800" cy="1143000"/>
          </a:xfrm>
        </p:spPr>
        <p:txBody>
          <a:bodyPr>
            <a:normAutofit/>
          </a:bodyPr>
          <a:lstStyle/>
          <a:p>
            <a:r>
              <a:rPr lang="en-US" sz="2800" i="1" dirty="0" smtClean="0"/>
              <a:t>fer-2</a:t>
            </a:r>
            <a:r>
              <a:rPr lang="en-US" sz="2800" dirty="0"/>
              <a:t> </a:t>
            </a:r>
            <a:r>
              <a:rPr lang="en-US" sz="2800" dirty="0" smtClean="0"/>
              <a:t>sperm nuclei also exhibit the abnormal tubular structure and the loss of </a:t>
            </a:r>
            <a:r>
              <a:rPr lang="en-US" sz="2800" dirty="0" err="1" smtClean="0"/>
              <a:t>perinuclear</a:t>
            </a:r>
            <a:r>
              <a:rPr lang="en-US" sz="2800" dirty="0" smtClean="0"/>
              <a:t> halo</a:t>
            </a:r>
            <a:endParaRPr lang="en-US" sz="2800" dirty="0"/>
          </a:p>
        </p:txBody>
      </p:sp>
      <p:pic>
        <p:nvPicPr>
          <p:cNvPr id="4" name="Content Placeholder 3"/>
          <p:cNvPicPr>
            <a:picLocks noGrp="1" noChangeAspect="1"/>
          </p:cNvPicPr>
          <p:nvPr>
            <p:ph idx="1"/>
          </p:nvPr>
        </p:nvPicPr>
        <p:blipFill rotWithShape="1">
          <a:blip r:embed="rId3"/>
          <a:srcRect r="57519"/>
          <a:stretch/>
        </p:blipFill>
        <p:spPr>
          <a:xfrm>
            <a:off x="1600619" y="1357290"/>
            <a:ext cx="2093976" cy="3571900"/>
          </a:xfrm>
          <a:prstGeom prst="rect">
            <a:avLst/>
          </a:prstGeom>
          <a:effectLst>
            <a:glow>
              <a:schemeClr val="accent1">
                <a:alpha val="40000"/>
              </a:schemeClr>
            </a:glow>
          </a:effectLst>
        </p:spPr>
      </p:pic>
      <p:sp>
        <p:nvSpPr>
          <p:cNvPr id="6" name="TextBox 5"/>
          <p:cNvSpPr txBox="1"/>
          <p:nvPr/>
        </p:nvSpPr>
        <p:spPr>
          <a:xfrm>
            <a:off x="2243559" y="5091057"/>
            <a:ext cx="928694" cy="461665"/>
          </a:xfrm>
          <a:prstGeom prst="rect">
            <a:avLst/>
          </a:prstGeom>
          <a:noFill/>
        </p:spPr>
        <p:txBody>
          <a:bodyPr wrap="square" rtlCol="0">
            <a:spAutoFit/>
          </a:bodyPr>
          <a:lstStyle/>
          <a:p>
            <a:r>
              <a:rPr lang="en-US" sz="2400" i="1" dirty="0" smtClean="0"/>
              <a:t>fer-2</a:t>
            </a:r>
            <a:endParaRPr lang="en-US" sz="2400" i="1" dirty="0"/>
          </a:p>
        </p:txBody>
      </p:sp>
      <p:sp>
        <p:nvSpPr>
          <p:cNvPr id="10" name="TextBox 9"/>
          <p:cNvSpPr txBox="1"/>
          <p:nvPr/>
        </p:nvSpPr>
        <p:spPr>
          <a:xfrm>
            <a:off x="5980595" y="5060304"/>
            <a:ext cx="2714644" cy="369332"/>
          </a:xfrm>
          <a:prstGeom prst="rect">
            <a:avLst/>
          </a:prstGeom>
          <a:noFill/>
        </p:spPr>
        <p:txBody>
          <a:bodyPr wrap="square" rtlCol="0">
            <a:spAutoFit/>
          </a:bodyPr>
          <a:lstStyle/>
          <a:p>
            <a:r>
              <a:rPr lang="en-US" dirty="0" smtClean="0"/>
              <a:t>Samuel ward, et al. 1981</a:t>
            </a:r>
            <a:endParaRPr lang="en-US" dirty="0"/>
          </a:p>
        </p:txBody>
      </p:sp>
      <p:sp>
        <p:nvSpPr>
          <p:cNvPr id="3" name="Rectangle 2"/>
          <p:cNvSpPr/>
          <p:nvPr/>
        </p:nvSpPr>
        <p:spPr>
          <a:xfrm>
            <a:off x="1408595" y="5712220"/>
            <a:ext cx="4572000" cy="923330"/>
          </a:xfrm>
          <a:prstGeom prst="rect">
            <a:avLst/>
          </a:prstGeom>
        </p:spPr>
        <p:txBody>
          <a:bodyPr>
            <a:spAutoFit/>
          </a:bodyPr>
          <a:lstStyle/>
          <a:p>
            <a:r>
              <a:rPr lang="en-US" altLang="zh-TW" i="1" dirty="0"/>
              <a:t>fer</a:t>
            </a:r>
            <a:r>
              <a:rPr lang="en-US" altLang="zh-TW" dirty="0"/>
              <a:t>-</a:t>
            </a:r>
            <a:r>
              <a:rPr lang="en-US" altLang="zh-TW" dirty="0" smtClean="0"/>
              <a:t>2 has been </a:t>
            </a:r>
            <a:r>
              <a:rPr lang="en-US" altLang="zh-TW" dirty="0"/>
              <a:t>mapped to </a:t>
            </a:r>
            <a:r>
              <a:rPr lang="en-US" altLang="zh-TW" dirty="0" smtClean="0"/>
              <a:t>specific </a:t>
            </a:r>
            <a:r>
              <a:rPr lang="en-US" altLang="zh-TW" dirty="0"/>
              <a:t>DNA </a:t>
            </a:r>
            <a:r>
              <a:rPr lang="en-US" altLang="zh-TW" dirty="0" smtClean="0"/>
              <a:t>loci </a:t>
            </a:r>
          </a:p>
          <a:p>
            <a:r>
              <a:rPr lang="en-US" altLang="zh-TW" dirty="0" smtClean="0"/>
              <a:t>(</a:t>
            </a:r>
            <a:r>
              <a:rPr lang="en-US" altLang="zh-TW" dirty="0"/>
              <a:t>III:7.24 +/- 0.124 </a:t>
            </a:r>
            <a:r>
              <a:rPr lang="en-US" altLang="zh-TW" dirty="0" err="1" smtClean="0"/>
              <a:t>cM</a:t>
            </a:r>
            <a:r>
              <a:rPr lang="en-US" altLang="zh-TW" dirty="0" smtClean="0"/>
              <a:t>) but is not yet cloned</a:t>
            </a:r>
          </a:p>
          <a:p>
            <a:endParaRPr lang="en-US" altLang="zh-TW" dirty="0"/>
          </a:p>
        </p:txBody>
      </p:sp>
      <p:pic>
        <p:nvPicPr>
          <p:cNvPr id="12" name="Content Placeholder 3"/>
          <p:cNvPicPr>
            <a:picLocks noChangeAspect="1"/>
          </p:cNvPicPr>
          <p:nvPr/>
        </p:nvPicPr>
        <p:blipFill>
          <a:blip r:embed="rId4"/>
          <a:stretch>
            <a:fillRect/>
          </a:stretch>
        </p:blipFill>
        <p:spPr>
          <a:xfrm>
            <a:off x="3694595" y="1357290"/>
            <a:ext cx="3416965" cy="3571900"/>
          </a:xfrm>
          <a:prstGeom prst="rect">
            <a:avLst/>
          </a:prstGeom>
        </p:spPr>
      </p:pic>
      <p:sp>
        <p:nvSpPr>
          <p:cNvPr id="13" name="TextBox 12"/>
          <p:cNvSpPr txBox="1"/>
          <p:nvPr/>
        </p:nvSpPr>
        <p:spPr>
          <a:xfrm>
            <a:off x="4829577" y="5060304"/>
            <a:ext cx="928694" cy="461665"/>
          </a:xfrm>
          <a:prstGeom prst="rect">
            <a:avLst/>
          </a:prstGeom>
          <a:noFill/>
        </p:spPr>
        <p:txBody>
          <a:bodyPr wrap="square" rtlCol="0">
            <a:spAutoFit/>
          </a:bodyPr>
          <a:lstStyle/>
          <a:p>
            <a:r>
              <a:rPr lang="en-US" sz="2400" i="1" dirty="0" smtClean="0"/>
              <a:t>fer-6</a:t>
            </a:r>
            <a:endParaRPr lang="en-US" sz="2400" i="1" dirty="0"/>
          </a:p>
        </p:txBody>
      </p:sp>
    </p:spTree>
    <p:extLst>
      <p:ext uri="{BB962C8B-B14F-4D97-AF65-F5344CB8AC3E}">
        <p14:creationId xmlns:p14="http://schemas.microsoft.com/office/powerpoint/2010/main" val="196908536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63" y="296863"/>
            <a:ext cx="8345487" cy="62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51570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er2.png"/>
          <p:cNvPicPr>
            <a:picLocks noChangeAspect="1"/>
          </p:cNvPicPr>
          <p:nvPr/>
        </p:nvPicPr>
        <p:blipFill rotWithShape="1">
          <a:blip r:embed="rId2">
            <a:extLst>
              <a:ext uri="{28A0092B-C50C-407E-A947-70E740481C1C}">
                <a14:useLocalDpi xmlns:a14="http://schemas.microsoft.com/office/drawing/2010/main" val="0"/>
              </a:ext>
            </a:extLst>
          </a:blip>
          <a:srcRect b="10644"/>
          <a:stretch/>
        </p:blipFill>
        <p:spPr>
          <a:xfrm>
            <a:off x="111551" y="821421"/>
            <a:ext cx="8809345" cy="5066845"/>
          </a:xfrm>
          <a:prstGeom prst="rect">
            <a:avLst/>
          </a:prstGeom>
        </p:spPr>
      </p:pic>
      <p:sp>
        <p:nvSpPr>
          <p:cNvPr id="3" name="Rectangle 2"/>
          <p:cNvSpPr/>
          <p:nvPr/>
        </p:nvSpPr>
        <p:spPr>
          <a:xfrm>
            <a:off x="380143" y="5979580"/>
            <a:ext cx="6040502" cy="646331"/>
          </a:xfrm>
          <a:prstGeom prst="rect">
            <a:avLst/>
          </a:prstGeom>
        </p:spPr>
        <p:txBody>
          <a:bodyPr wrap="square">
            <a:spAutoFit/>
          </a:bodyPr>
          <a:lstStyle/>
          <a:p>
            <a:pPr marL="342900" lvl="0" indent="-342900">
              <a:spcBef>
                <a:spcPct val="20000"/>
              </a:spcBef>
              <a:defRPr/>
            </a:pPr>
            <a:r>
              <a:rPr lang="en-US" altLang="zh-CN" i="1" dirty="0"/>
              <a:t>fer-2</a:t>
            </a:r>
            <a:r>
              <a:rPr lang="en-US" altLang="zh-CN" dirty="0"/>
              <a:t> </a:t>
            </a:r>
            <a:r>
              <a:rPr lang="en-US" altLang="zh-CN" dirty="0" smtClean="0"/>
              <a:t>genome contains a mutation that lead to non-sense mutation (an early stop codon, TGG to TAG) in </a:t>
            </a:r>
            <a:r>
              <a:rPr lang="en-US" altLang="zh-CN" i="1" dirty="0" smtClean="0"/>
              <a:t>mib-1</a:t>
            </a:r>
            <a:r>
              <a:rPr lang="en-US" altLang="zh-CN" dirty="0" smtClean="0"/>
              <a:t> gene</a:t>
            </a:r>
            <a:endParaRPr lang="en-US" altLang="zh-CN" dirty="0"/>
          </a:p>
        </p:txBody>
      </p:sp>
      <p:sp>
        <p:nvSpPr>
          <p:cNvPr id="4" name="Rectangle 3"/>
          <p:cNvSpPr/>
          <p:nvPr/>
        </p:nvSpPr>
        <p:spPr>
          <a:xfrm>
            <a:off x="2002831" y="275113"/>
            <a:ext cx="5556924" cy="369332"/>
          </a:xfrm>
          <a:prstGeom prst="rect">
            <a:avLst/>
          </a:prstGeom>
        </p:spPr>
        <p:txBody>
          <a:bodyPr wrap="square">
            <a:spAutoFit/>
          </a:bodyPr>
          <a:lstStyle/>
          <a:p>
            <a:pPr marL="342900" lvl="0" indent="-342900">
              <a:spcBef>
                <a:spcPct val="20000"/>
              </a:spcBef>
              <a:defRPr/>
            </a:pPr>
            <a:r>
              <a:rPr lang="en-US" altLang="zh-CN" i="1" dirty="0" smtClean="0"/>
              <a:t>Genome Sequencing of fer-2 and fer-6 mutants</a:t>
            </a:r>
            <a:endParaRPr lang="en-US" altLang="zh-CN" dirty="0"/>
          </a:p>
        </p:txBody>
      </p:sp>
      <p:sp>
        <p:nvSpPr>
          <p:cNvPr id="5" name="TextBox 4"/>
          <p:cNvSpPr txBox="1"/>
          <p:nvPr/>
        </p:nvSpPr>
        <p:spPr>
          <a:xfrm>
            <a:off x="111551" y="2291331"/>
            <a:ext cx="705517" cy="369332"/>
          </a:xfrm>
          <a:prstGeom prst="rect">
            <a:avLst/>
          </a:prstGeom>
          <a:noFill/>
        </p:spPr>
        <p:txBody>
          <a:bodyPr wrap="square" rtlCol="0">
            <a:spAutoFit/>
          </a:bodyPr>
          <a:lstStyle/>
          <a:p>
            <a:r>
              <a:rPr lang="en-US" i="1" dirty="0" smtClean="0"/>
              <a:t>fer-2</a:t>
            </a:r>
            <a:endParaRPr lang="en-US" i="1" dirty="0"/>
          </a:p>
        </p:txBody>
      </p:sp>
      <p:sp>
        <p:nvSpPr>
          <p:cNvPr id="6" name="Rectangle 5"/>
          <p:cNvSpPr/>
          <p:nvPr/>
        </p:nvSpPr>
        <p:spPr>
          <a:xfrm>
            <a:off x="172456" y="4826853"/>
            <a:ext cx="665667" cy="369332"/>
          </a:xfrm>
          <a:prstGeom prst="rect">
            <a:avLst/>
          </a:prstGeom>
        </p:spPr>
        <p:txBody>
          <a:bodyPr wrap="none">
            <a:spAutoFit/>
          </a:bodyPr>
          <a:lstStyle/>
          <a:p>
            <a:r>
              <a:rPr lang="en-US" i="1" dirty="0"/>
              <a:t>f</a:t>
            </a:r>
            <a:r>
              <a:rPr lang="en-US" i="1" dirty="0" smtClean="0"/>
              <a:t>er-6</a:t>
            </a:r>
            <a:endParaRPr lang="en-US" dirty="0"/>
          </a:p>
        </p:txBody>
      </p:sp>
      <p:sp>
        <p:nvSpPr>
          <p:cNvPr id="7" name="TextBox 6"/>
          <p:cNvSpPr txBox="1"/>
          <p:nvPr/>
        </p:nvSpPr>
        <p:spPr>
          <a:xfrm>
            <a:off x="6340721" y="5888266"/>
            <a:ext cx="2580175" cy="923330"/>
          </a:xfrm>
          <a:prstGeom prst="rect">
            <a:avLst/>
          </a:prstGeom>
          <a:noFill/>
        </p:spPr>
        <p:txBody>
          <a:bodyPr wrap="square" rtlCol="0">
            <a:spAutoFit/>
          </a:bodyPr>
          <a:lstStyle/>
          <a:p>
            <a:r>
              <a:rPr lang="en-US" dirty="0" smtClean="0"/>
              <a:t>Q: How do you know this mutation is the causal mutation?</a:t>
            </a:r>
            <a:endParaRPr lang="en-US" dirty="0"/>
          </a:p>
        </p:txBody>
      </p:sp>
    </p:spTree>
    <p:extLst>
      <p:ext uri="{BB962C8B-B14F-4D97-AF65-F5344CB8AC3E}">
        <p14:creationId xmlns:p14="http://schemas.microsoft.com/office/powerpoint/2010/main" val="841826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altLang="zh-TW" sz="1500" b="1">
                <a:latin typeface="Arial" charset="0"/>
              </a:rPr>
              <a:t>DNA recognition by the Cas9–sgRNA complex.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800" y="6267538"/>
            <a:ext cx="2488320" cy="3686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40" y="1071472"/>
            <a:ext cx="7804800" cy="47078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1040" y="5972307"/>
            <a:ext cx="3918240" cy="309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altLang="zh-TW" sz="1100" b="1">
                <a:latin typeface="Arial" charset="0"/>
              </a:rPr>
              <a:t>Daniel J. Dickinson, and Bob Goldstein Genetics 2016;202:885-901</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altLang="zh-TW" sz="900">
                <a:latin typeface="Arial" charset="0"/>
              </a:rPr>
              <a:t>Copyright © 2016 by the Genetics Society of America</a:t>
            </a:r>
          </a:p>
        </p:txBody>
      </p:sp>
    </p:spTree>
    <p:extLst>
      <p:ext uri="{BB962C8B-B14F-4D97-AF65-F5344CB8AC3E}">
        <p14:creationId xmlns:p14="http://schemas.microsoft.com/office/powerpoint/2010/main" val="17355254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728" y="0"/>
            <a:ext cx="8082071" cy="979860"/>
          </a:xfrm>
        </p:spPr>
        <p:txBody>
          <a:bodyPr>
            <a:normAutofit/>
          </a:bodyPr>
          <a:lstStyle/>
          <a:p>
            <a:r>
              <a:rPr kumimoji="1" lang="en-US" altLang="zh-TW" sz="3200" dirty="0" smtClean="0"/>
              <a:t>Life Cycle</a:t>
            </a:r>
            <a:endParaRPr kumimoji="1" lang="zh-TW" altLang="en-US" sz="3200" dirty="0"/>
          </a:p>
        </p:txBody>
      </p:sp>
      <p:pic>
        <p:nvPicPr>
          <p:cNvPr id="7" name="Picture 6" descr="life cyc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388" y="785487"/>
            <a:ext cx="7582453" cy="5819533"/>
          </a:xfrm>
          <a:prstGeom prst="rect">
            <a:avLst/>
          </a:prstGeom>
        </p:spPr>
      </p:pic>
      <p:sp>
        <p:nvSpPr>
          <p:cNvPr id="3" name="TextBox 2"/>
          <p:cNvSpPr txBox="1"/>
          <p:nvPr/>
        </p:nvSpPr>
        <p:spPr>
          <a:xfrm>
            <a:off x="5225755" y="1125510"/>
            <a:ext cx="1475911" cy="369332"/>
          </a:xfrm>
          <a:prstGeom prst="rect">
            <a:avLst/>
          </a:prstGeom>
          <a:noFill/>
        </p:spPr>
        <p:txBody>
          <a:bodyPr wrap="square" rtlCol="0">
            <a:spAutoFit/>
          </a:bodyPr>
          <a:lstStyle/>
          <a:p>
            <a:r>
              <a:rPr kumimoji="1" lang="en-US" altLang="zh-TW" dirty="0" smtClean="0"/>
              <a:t>1.2 mm long</a:t>
            </a:r>
            <a:endParaRPr kumimoji="1" lang="zh-TW" altLang="en-US" dirty="0"/>
          </a:p>
        </p:txBody>
      </p:sp>
      <p:sp>
        <p:nvSpPr>
          <p:cNvPr id="4" name="Rectangle 3"/>
          <p:cNvSpPr/>
          <p:nvPr/>
        </p:nvSpPr>
        <p:spPr>
          <a:xfrm>
            <a:off x="7374194" y="6120581"/>
            <a:ext cx="1114322" cy="3735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9063884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325440" y="204498"/>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altLang="zh-TW" b="1" dirty="0" smtClean="0">
                <a:latin typeface="Arial" charset="0"/>
              </a:rPr>
              <a:t>Microinjection/  </a:t>
            </a:r>
            <a:r>
              <a:rPr lang="en-GB" altLang="zh-TW" b="1" dirty="0" err="1" smtClean="0">
                <a:latin typeface="Arial" charset="0"/>
              </a:rPr>
              <a:t>extrachromosomal</a:t>
            </a:r>
            <a:r>
              <a:rPr lang="en-GB" altLang="zh-TW" b="1" dirty="0" smtClean="0">
                <a:latin typeface="Arial" charset="0"/>
              </a:rPr>
              <a:t> array/ co-CRISPR </a:t>
            </a:r>
            <a:endParaRPr lang="en-GB" altLang="zh-TW" b="1" dirty="0">
              <a:latin typeface="Arial" charset="0"/>
            </a:endParaRPr>
          </a:p>
        </p:txBody>
      </p:sp>
      <p:pic>
        <p:nvPicPr>
          <p:cNvPr id="3" name="Picture 2" descr="WMTransformfig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090" y="805871"/>
            <a:ext cx="5486400" cy="1877568"/>
          </a:xfrm>
          <a:prstGeom prst="rect">
            <a:avLst/>
          </a:prstGeom>
        </p:spPr>
      </p:pic>
      <p:sp>
        <p:nvSpPr>
          <p:cNvPr id="4" name="TextBox 3"/>
          <p:cNvSpPr txBox="1"/>
          <p:nvPr/>
        </p:nvSpPr>
        <p:spPr>
          <a:xfrm>
            <a:off x="2214806" y="2665664"/>
            <a:ext cx="3031599" cy="400110"/>
          </a:xfrm>
          <a:prstGeom prst="rect">
            <a:avLst/>
          </a:prstGeom>
          <a:noFill/>
        </p:spPr>
        <p:txBody>
          <a:bodyPr wrap="none" rtlCol="0">
            <a:spAutoFit/>
          </a:bodyPr>
          <a:lstStyle/>
          <a:p>
            <a:r>
              <a:rPr lang="en-US" sz="2000" dirty="0" smtClean="0">
                <a:latin typeface="Arial"/>
                <a:cs typeface="Arial"/>
              </a:rPr>
              <a:t>Injection of Plasmid DNA</a:t>
            </a:r>
            <a:endParaRPr lang="en-US" sz="2000" dirty="0">
              <a:latin typeface="Arial"/>
              <a:cs typeface="Arial"/>
            </a:endParaRPr>
          </a:p>
        </p:txBody>
      </p:sp>
      <p:cxnSp>
        <p:nvCxnSpPr>
          <p:cNvPr id="5" name="Straight Arrow Connector 4"/>
          <p:cNvCxnSpPr/>
          <p:nvPr/>
        </p:nvCxnSpPr>
        <p:spPr>
          <a:xfrm>
            <a:off x="3447751" y="3183138"/>
            <a:ext cx="0" cy="6574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265364" y="3924780"/>
            <a:ext cx="5840193" cy="707886"/>
          </a:xfrm>
          <a:prstGeom prst="rect">
            <a:avLst/>
          </a:prstGeom>
          <a:noFill/>
        </p:spPr>
        <p:txBody>
          <a:bodyPr wrap="square" rtlCol="0">
            <a:spAutoFit/>
          </a:bodyPr>
          <a:lstStyle/>
          <a:p>
            <a:r>
              <a:rPr lang="en-US" sz="2000" dirty="0" smtClean="0">
                <a:latin typeface="Arial"/>
                <a:cs typeface="Arial"/>
              </a:rPr>
              <a:t>Formation of </a:t>
            </a:r>
            <a:r>
              <a:rPr lang="en-US" sz="2000" b="1" dirty="0" err="1">
                <a:latin typeface="Arial"/>
                <a:cs typeface="Arial"/>
              </a:rPr>
              <a:t>e</a:t>
            </a:r>
            <a:r>
              <a:rPr lang="en-US" sz="2000" b="1" dirty="0" err="1" smtClean="0">
                <a:latin typeface="Arial"/>
                <a:cs typeface="Arial"/>
              </a:rPr>
              <a:t>xtrachromosomal</a:t>
            </a:r>
            <a:r>
              <a:rPr lang="en-US" sz="2000" b="1" dirty="0" smtClean="0">
                <a:latin typeface="Arial"/>
                <a:cs typeface="Arial"/>
              </a:rPr>
              <a:t> array </a:t>
            </a:r>
          </a:p>
          <a:p>
            <a:r>
              <a:rPr lang="en-US" sz="2000" dirty="0" smtClean="0">
                <a:latin typeface="Arial"/>
                <a:cs typeface="Arial"/>
              </a:rPr>
              <a:t>(multi-copies of all/most plasmids)</a:t>
            </a:r>
            <a:endParaRPr lang="en-US" sz="2000" dirty="0">
              <a:latin typeface="Arial"/>
              <a:cs typeface="Arial"/>
            </a:endParaRPr>
          </a:p>
        </p:txBody>
      </p:sp>
      <p:cxnSp>
        <p:nvCxnSpPr>
          <p:cNvPr id="7" name="Straight Arrow Connector 6"/>
          <p:cNvCxnSpPr/>
          <p:nvPr/>
        </p:nvCxnSpPr>
        <p:spPr>
          <a:xfrm>
            <a:off x="3440259" y="4728945"/>
            <a:ext cx="0" cy="6574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71371" y="5534491"/>
            <a:ext cx="8217514" cy="954107"/>
          </a:xfrm>
          <a:prstGeom prst="rect">
            <a:avLst/>
          </a:prstGeom>
          <a:noFill/>
        </p:spPr>
        <p:txBody>
          <a:bodyPr wrap="none" rtlCol="0">
            <a:spAutoFit/>
          </a:bodyPr>
          <a:lstStyle/>
          <a:p>
            <a:endParaRPr lang="en-US" sz="1400" dirty="0" smtClean="0">
              <a:latin typeface="Arial"/>
              <a:cs typeface="Arial"/>
            </a:endParaRPr>
          </a:p>
          <a:p>
            <a:endParaRPr lang="en-US" sz="1400" dirty="0">
              <a:latin typeface="Arial"/>
              <a:cs typeface="Arial"/>
            </a:endParaRPr>
          </a:p>
          <a:p>
            <a:r>
              <a:rPr lang="en-US" sz="1400" dirty="0" smtClean="0">
                <a:latin typeface="Arial"/>
                <a:cs typeface="Arial"/>
              </a:rPr>
              <a:t>Genes in </a:t>
            </a:r>
            <a:r>
              <a:rPr lang="en-US" sz="1400" dirty="0" err="1" smtClean="0">
                <a:latin typeface="Arial"/>
                <a:cs typeface="Arial"/>
              </a:rPr>
              <a:t>extrachromosoma</a:t>
            </a:r>
            <a:r>
              <a:rPr lang="en-US" sz="1400" dirty="0" smtClean="0">
                <a:latin typeface="Arial"/>
                <a:cs typeface="Arial"/>
              </a:rPr>
              <a:t> </a:t>
            </a:r>
            <a:r>
              <a:rPr lang="en-US" sz="1400" dirty="0" err="1" smtClean="0">
                <a:latin typeface="Arial"/>
                <a:cs typeface="Arial"/>
              </a:rPr>
              <a:t>arrayl</a:t>
            </a:r>
            <a:r>
              <a:rPr lang="en-US" sz="1400" dirty="0" smtClean="0">
                <a:latin typeface="Arial"/>
                <a:cs typeface="Arial"/>
              </a:rPr>
              <a:t> are expressed in somatic tissue </a:t>
            </a:r>
            <a:r>
              <a:rPr lang="en-US" sz="1400" dirty="0">
                <a:latin typeface="Arial"/>
                <a:cs typeface="Arial"/>
              </a:rPr>
              <a:t>and </a:t>
            </a:r>
            <a:r>
              <a:rPr lang="en-US" sz="1400" dirty="0" smtClean="0">
                <a:latin typeface="Arial"/>
                <a:cs typeface="Arial"/>
              </a:rPr>
              <a:t>are </a:t>
            </a:r>
            <a:r>
              <a:rPr lang="en-US" sz="1400" b="1" dirty="0" smtClean="0">
                <a:latin typeface="Arial"/>
                <a:cs typeface="Arial"/>
              </a:rPr>
              <a:t>temporally expressed in </a:t>
            </a:r>
          </a:p>
          <a:p>
            <a:r>
              <a:rPr lang="en-US" sz="1400" b="1" dirty="0" smtClean="0">
                <a:latin typeface="Arial"/>
                <a:cs typeface="Arial"/>
              </a:rPr>
              <a:t>Germ cells. </a:t>
            </a:r>
            <a:r>
              <a:rPr lang="en-US" sz="1400" dirty="0" smtClean="0">
                <a:latin typeface="Arial"/>
                <a:cs typeface="Arial"/>
              </a:rPr>
              <a:t>Arrays can replicate and can be inherited (typically 20% to 50% to the next generation)     </a:t>
            </a:r>
            <a:endParaRPr lang="en-US" sz="1400" dirty="0">
              <a:latin typeface="Arial"/>
              <a:cs typeface="Arial"/>
            </a:endParaRPr>
          </a:p>
        </p:txBody>
      </p:sp>
      <p:sp>
        <p:nvSpPr>
          <p:cNvPr id="9" name="TextBox 8"/>
          <p:cNvSpPr txBox="1"/>
          <p:nvPr/>
        </p:nvSpPr>
        <p:spPr>
          <a:xfrm>
            <a:off x="3561018" y="3219424"/>
            <a:ext cx="1947333" cy="369332"/>
          </a:xfrm>
          <a:prstGeom prst="rect">
            <a:avLst/>
          </a:prstGeom>
          <a:noFill/>
        </p:spPr>
        <p:txBody>
          <a:bodyPr wrap="square" rtlCol="0">
            <a:spAutoFit/>
          </a:bodyPr>
          <a:lstStyle/>
          <a:p>
            <a:r>
              <a:rPr lang="en-US" dirty="0" smtClean="0">
                <a:solidFill>
                  <a:srgbClr val="0000FF"/>
                </a:solidFill>
              </a:rPr>
              <a:t>recombination</a:t>
            </a:r>
            <a:endParaRPr lang="en-US" dirty="0">
              <a:solidFill>
                <a:srgbClr val="0000FF"/>
              </a:solidFill>
            </a:endParaRPr>
          </a:p>
        </p:txBody>
      </p:sp>
      <p:sp>
        <p:nvSpPr>
          <p:cNvPr id="12" name="Donut 11"/>
          <p:cNvSpPr/>
          <p:nvPr/>
        </p:nvSpPr>
        <p:spPr>
          <a:xfrm>
            <a:off x="5639376" y="2824554"/>
            <a:ext cx="524098" cy="394870"/>
          </a:xfrm>
          <a:prstGeom prst="donu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a:off x="6581459" y="2824554"/>
            <a:ext cx="524098" cy="394870"/>
          </a:xfrm>
          <a:prstGeom prst="don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a:off x="7575229" y="2824554"/>
            <a:ext cx="524098" cy="394870"/>
          </a:xfrm>
          <a:prstGeom prst="don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3561018" y="4722152"/>
            <a:ext cx="3120011" cy="646331"/>
          </a:xfrm>
          <a:prstGeom prst="rect">
            <a:avLst/>
          </a:prstGeom>
          <a:noFill/>
        </p:spPr>
        <p:txBody>
          <a:bodyPr wrap="square" rtlCol="0">
            <a:spAutoFit/>
          </a:bodyPr>
          <a:lstStyle/>
          <a:p>
            <a:r>
              <a:rPr lang="en-US" dirty="0" smtClean="0">
                <a:solidFill>
                  <a:srgbClr val="0000FF"/>
                </a:solidFill>
              </a:rPr>
              <a:t>Pick F1 animals with markers indicating successful injection, </a:t>
            </a:r>
            <a:endParaRPr lang="en-US" dirty="0">
              <a:solidFill>
                <a:srgbClr val="0000FF"/>
              </a:solidFill>
            </a:endParaRPr>
          </a:p>
        </p:txBody>
      </p:sp>
      <p:sp>
        <p:nvSpPr>
          <p:cNvPr id="16" name="TextBox 15"/>
          <p:cNvSpPr txBox="1"/>
          <p:nvPr/>
        </p:nvSpPr>
        <p:spPr>
          <a:xfrm>
            <a:off x="5639376" y="3212684"/>
            <a:ext cx="1204132" cy="646331"/>
          </a:xfrm>
          <a:prstGeom prst="rect">
            <a:avLst/>
          </a:prstGeom>
          <a:noFill/>
        </p:spPr>
        <p:txBody>
          <a:bodyPr wrap="square" rtlCol="0">
            <a:spAutoFit/>
          </a:bodyPr>
          <a:lstStyle/>
          <a:p>
            <a:r>
              <a:rPr lang="en-US" dirty="0"/>
              <a:t>r</a:t>
            </a:r>
            <a:r>
              <a:rPr lang="en-US" dirty="0" smtClean="0"/>
              <a:t>ol-6</a:t>
            </a:r>
          </a:p>
          <a:p>
            <a:r>
              <a:rPr lang="en-US" i="1" dirty="0" smtClean="0"/>
              <a:t>(</a:t>
            </a:r>
            <a:r>
              <a:rPr lang="en-US" i="1" dirty="0" err="1" smtClean="0"/>
              <a:t>dm</a:t>
            </a:r>
            <a:r>
              <a:rPr lang="en-US" i="1" dirty="0" smtClean="0"/>
              <a:t>)</a:t>
            </a:r>
            <a:endParaRPr lang="en-US" i="1" dirty="0"/>
          </a:p>
        </p:txBody>
      </p:sp>
      <p:sp>
        <p:nvSpPr>
          <p:cNvPr id="17" name="TextBox 16"/>
          <p:cNvSpPr txBox="1"/>
          <p:nvPr/>
        </p:nvSpPr>
        <p:spPr>
          <a:xfrm>
            <a:off x="6422212" y="3247900"/>
            <a:ext cx="1046180" cy="369332"/>
          </a:xfrm>
          <a:prstGeom prst="rect">
            <a:avLst/>
          </a:prstGeom>
          <a:noFill/>
        </p:spPr>
        <p:txBody>
          <a:bodyPr wrap="square" rtlCol="0">
            <a:spAutoFit/>
          </a:bodyPr>
          <a:lstStyle/>
          <a:p>
            <a:r>
              <a:rPr lang="en-US" dirty="0" err="1" smtClean="0"/>
              <a:t>mCherry</a:t>
            </a:r>
            <a:endParaRPr lang="en-US" dirty="0"/>
          </a:p>
        </p:txBody>
      </p:sp>
      <p:sp>
        <p:nvSpPr>
          <p:cNvPr id="18" name="Donut 17"/>
          <p:cNvSpPr/>
          <p:nvPr/>
        </p:nvSpPr>
        <p:spPr>
          <a:xfrm>
            <a:off x="6447201" y="3963794"/>
            <a:ext cx="524098" cy="394870"/>
          </a:xfrm>
          <a:prstGeom prst="donu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19" name="Donut 18"/>
          <p:cNvSpPr/>
          <p:nvPr/>
        </p:nvSpPr>
        <p:spPr>
          <a:xfrm>
            <a:off x="7335354" y="3963794"/>
            <a:ext cx="524098" cy="394870"/>
          </a:xfrm>
          <a:prstGeom prst="don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20" name="Donut 19"/>
          <p:cNvSpPr/>
          <p:nvPr/>
        </p:nvSpPr>
        <p:spPr>
          <a:xfrm>
            <a:off x="8155099" y="3957054"/>
            <a:ext cx="524098" cy="394870"/>
          </a:xfrm>
          <a:prstGeom prst="don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Donut 23"/>
          <p:cNvSpPr/>
          <p:nvPr/>
        </p:nvSpPr>
        <p:spPr>
          <a:xfrm>
            <a:off x="7729010" y="3991133"/>
            <a:ext cx="524098" cy="394870"/>
          </a:xfrm>
          <a:prstGeom prst="donu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26" name="Donut 25"/>
          <p:cNvSpPr/>
          <p:nvPr/>
        </p:nvSpPr>
        <p:spPr>
          <a:xfrm>
            <a:off x="6915276" y="3963794"/>
            <a:ext cx="524098" cy="394870"/>
          </a:xfrm>
          <a:prstGeom prst="don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7576236" y="3247900"/>
            <a:ext cx="1567763" cy="646331"/>
          </a:xfrm>
          <a:prstGeom prst="rect">
            <a:avLst/>
          </a:prstGeom>
          <a:noFill/>
        </p:spPr>
        <p:txBody>
          <a:bodyPr wrap="square" rtlCol="0">
            <a:spAutoFit/>
          </a:bodyPr>
          <a:lstStyle/>
          <a:p>
            <a:r>
              <a:rPr lang="en-US" dirty="0" smtClean="0"/>
              <a:t>Cas9/</a:t>
            </a:r>
            <a:r>
              <a:rPr lang="en-US" dirty="0" err="1" smtClean="0"/>
              <a:t>sgRNAs</a:t>
            </a:r>
            <a:r>
              <a:rPr lang="en-US" dirty="0" smtClean="0"/>
              <a:t> (unc-22) </a:t>
            </a:r>
            <a:endParaRPr lang="en-US" dirty="0"/>
          </a:p>
        </p:txBody>
      </p:sp>
      <p:sp>
        <p:nvSpPr>
          <p:cNvPr id="28" name="TextBox 27"/>
          <p:cNvSpPr txBox="1"/>
          <p:nvPr/>
        </p:nvSpPr>
        <p:spPr>
          <a:xfrm>
            <a:off x="1738091" y="5235081"/>
            <a:ext cx="7013382" cy="677108"/>
          </a:xfrm>
          <a:prstGeom prst="rect">
            <a:avLst/>
          </a:prstGeom>
          <a:noFill/>
        </p:spPr>
        <p:txBody>
          <a:bodyPr wrap="square" rtlCol="0">
            <a:spAutoFit/>
          </a:bodyPr>
          <a:lstStyle/>
          <a:p>
            <a:r>
              <a:rPr lang="en-US" dirty="0">
                <a:solidFill>
                  <a:srgbClr val="0000FF"/>
                </a:solidFill>
              </a:rPr>
              <a:t> </a:t>
            </a:r>
            <a:r>
              <a:rPr lang="en-US" dirty="0" smtClean="0">
                <a:solidFill>
                  <a:srgbClr val="0000FF"/>
                </a:solidFill>
              </a:rPr>
              <a:t>                                  or F2 animals with co-CRISPR marker (ex. unc-22)</a:t>
            </a:r>
          </a:p>
          <a:p>
            <a:r>
              <a:rPr lang="en-US" dirty="0" smtClean="0">
                <a:solidFill>
                  <a:srgbClr val="0000FF"/>
                </a:solidFill>
              </a:rPr>
              <a:t> </a:t>
            </a:r>
            <a:r>
              <a:rPr lang="en-US" sz="2000" dirty="0" smtClean="0">
                <a:solidFill>
                  <a:srgbClr val="000000"/>
                </a:solidFill>
              </a:rPr>
              <a:t>Genotyping F1 or F2 candidates for desired gene-editing events    </a:t>
            </a:r>
            <a:endParaRPr lang="en-US" sz="2000" dirty="0">
              <a:solidFill>
                <a:srgbClr val="000000"/>
              </a:solidFill>
            </a:endParaRPr>
          </a:p>
        </p:txBody>
      </p:sp>
    </p:spTree>
    <p:extLst>
      <p:ext uri="{BB962C8B-B14F-4D97-AF65-F5344CB8AC3E}">
        <p14:creationId xmlns:p14="http://schemas.microsoft.com/office/powerpoint/2010/main" val="3190765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250603"/>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altLang="zh-TW" b="1" dirty="0" smtClean="0">
                <a:latin typeface="Arial" charset="0"/>
              </a:rPr>
              <a:t>CRISPR</a:t>
            </a:r>
            <a:r>
              <a:rPr lang="en-GB" altLang="zh-TW" b="1" dirty="0">
                <a:latin typeface="Arial" charset="0"/>
              </a:rPr>
              <a:t>-based genome </a:t>
            </a:r>
            <a:r>
              <a:rPr lang="en-GB" altLang="zh-TW" b="1" dirty="0" smtClean="0">
                <a:latin typeface="Arial" charset="0"/>
              </a:rPr>
              <a:t>engineering </a:t>
            </a:r>
            <a:endParaRPr lang="en-GB" altLang="zh-TW" b="1" dirty="0">
              <a:latin typeface="Arial"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40" y="1013918"/>
            <a:ext cx="7804800" cy="40367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5419164" y="6302663"/>
            <a:ext cx="3918240" cy="309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altLang="zh-TW" sz="1100" b="1" dirty="0">
                <a:latin typeface="Arial" charset="0"/>
              </a:rPr>
              <a:t>Daniel J. Dickinson, and Bob Goldstein Genetics 2016;202:885-901</a:t>
            </a:r>
          </a:p>
        </p:txBody>
      </p:sp>
      <p:sp>
        <p:nvSpPr>
          <p:cNvPr id="2" name="TextBox 1"/>
          <p:cNvSpPr txBox="1"/>
          <p:nvPr/>
        </p:nvSpPr>
        <p:spPr>
          <a:xfrm>
            <a:off x="500705" y="5001980"/>
            <a:ext cx="2706077" cy="307777"/>
          </a:xfrm>
          <a:prstGeom prst="rect">
            <a:avLst/>
          </a:prstGeom>
          <a:noFill/>
        </p:spPr>
        <p:txBody>
          <a:bodyPr wrap="square" rtlCol="0">
            <a:spAutoFit/>
          </a:bodyPr>
          <a:lstStyle/>
          <a:p>
            <a:r>
              <a:rPr kumimoji="1" lang="en-US" altLang="zh-TW" sz="1400" dirty="0" smtClean="0">
                <a:solidFill>
                  <a:srgbClr val="FF0000"/>
                </a:solidFill>
              </a:rPr>
              <a:t>Polymerase theta-dependent EJ</a:t>
            </a:r>
            <a:endParaRPr kumimoji="1" lang="zh-TW" altLang="en-US" sz="1400" dirty="0">
              <a:solidFill>
                <a:srgbClr val="FF0000"/>
              </a:solidFill>
            </a:endParaRPr>
          </a:p>
        </p:txBody>
      </p:sp>
      <p:sp>
        <p:nvSpPr>
          <p:cNvPr id="3" name="TextBox 2"/>
          <p:cNvSpPr txBox="1"/>
          <p:nvPr/>
        </p:nvSpPr>
        <p:spPr>
          <a:xfrm>
            <a:off x="1078432" y="5297414"/>
            <a:ext cx="1411034" cy="646331"/>
          </a:xfrm>
          <a:prstGeom prst="rect">
            <a:avLst/>
          </a:prstGeom>
          <a:noFill/>
        </p:spPr>
        <p:txBody>
          <a:bodyPr wrap="square" rtlCol="0">
            <a:spAutoFit/>
          </a:bodyPr>
          <a:lstStyle/>
          <a:p>
            <a:r>
              <a:rPr lang="en-US" dirty="0" smtClean="0"/>
              <a:t>To create </a:t>
            </a:r>
            <a:r>
              <a:rPr lang="en-US" b="1" dirty="0" smtClean="0"/>
              <a:t>null mutants</a:t>
            </a:r>
            <a:endParaRPr lang="en-US" b="1" dirty="0"/>
          </a:p>
        </p:txBody>
      </p:sp>
      <p:sp>
        <p:nvSpPr>
          <p:cNvPr id="9" name="TextBox 8"/>
          <p:cNvSpPr txBox="1"/>
          <p:nvPr/>
        </p:nvSpPr>
        <p:spPr>
          <a:xfrm>
            <a:off x="3466312" y="5170889"/>
            <a:ext cx="1974228" cy="923330"/>
          </a:xfrm>
          <a:prstGeom prst="rect">
            <a:avLst/>
          </a:prstGeom>
          <a:noFill/>
        </p:spPr>
        <p:txBody>
          <a:bodyPr wrap="square" rtlCol="0">
            <a:spAutoFit/>
          </a:bodyPr>
          <a:lstStyle/>
          <a:p>
            <a:r>
              <a:rPr lang="en-US" dirty="0" smtClean="0"/>
              <a:t>To create </a:t>
            </a:r>
            <a:r>
              <a:rPr lang="en-US" b="1" dirty="0" smtClean="0"/>
              <a:t>specific point mutation/ knock-in</a:t>
            </a:r>
            <a:endParaRPr lang="en-US" b="1" dirty="0"/>
          </a:p>
        </p:txBody>
      </p:sp>
      <p:sp>
        <p:nvSpPr>
          <p:cNvPr id="10" name="TextBox 9"/>
          <p:cNvSpPr txBox="1"/>
          <p:nvPr/>
        </p:nvSpPr>
        <p:spPr>
          <a:xfrm>
            <a:off x="6301693" y="5170889"/>
            <a:ext cx="1974228" cy="369332"/>
          </a:xfrm>
          <a:prstGeom prst="rect">
            <a:avLst/>
          </a:prstGeom>
          <a:noFill/>
        </p:spPr>
        <p:txBody>
          <a:bodyPr wrap="square" rtlCol="0">
            <a:spAutoFit/>
          </a:bodyPr>
          <a:lstStyle/>
          <a:p>
            <a:r>
              <a:rPr lang="en-US" dirty="0" smtClean="0"/>
              <a:t>To create </a:t>
            </a:r>
            <a:r>
              <a:rPr lang="en-US" b="1" dirty="0" smtClean="0"/>
              <a:t>knock-in </a:t>
            </a:r>
            <a:endParaRPr lang="en-US" b="1" dirty="0"/>
          </a:p>
        </p:txBody>
      </p:sp>
    </p:spTree>
    <p:extLst>
      <p:ext uri="{BB962C8B-B14F-4D97-AF65-F5344CB8AC3E}">
        <p14:creationId xmlns:p14="http://schemas.microsoft.com/office/powerpoint/2010/main" val="107294977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Does </a:t>
            </a:r>
            <a:r>
              <a:rPr lang="en-US" sz="3600" i="1" dirty="0" smtClean="0"/>
              <a:t>mib-1</a:t>
            </a:r>
            <a:r>
              <a:rPr lang="en-US" sz="3600" dirty="0" smtClean="0"/>
              <a:t> complement </a:t>
            </a:r>
            <a:r>
              <a:rPr lang="en-US" sz="3600" i="1" dirty="0" smtClean="0"/>
              <a:t>fer-2</a:t>
            </a:r>
            <a:r>
              <a:rPr lang="en-US" sz="3600" dirty="0" smtClean="0"/>
              <a:t> ?</a:t>
            </a:r>
            <a:endParaRPr lang="en-US" sz="3600" dirty="0"/>
          </a:p>
        </p:txBody>
      </p:sp>
      <mc:AlternateContent xmlns:mc="http://schemas.openxmlformats.org/markup-compatibility/2006" xmlns:a14="http://schemas.microsoft.com/office/drawing/2010/main">
        <mc:Choice Requires="a14">
          <p:sp>
            <p:nvSpPr>
              <p:cNvPr id="4" name="TextBox 3"/>
              <p:cNvSpPr txBox="1"/>
              <p:nvPr/>
            </p:nvSpPr>
            <p:spPr>
              <a:xfrm>
                <a:off x="444810" y="1932525"/>
                <a:ext cx="2975062" cy="646331"/>
              </a:xfrm>
              <a:prstGeom prst="rect">
                <a:avLst/>
              </a:prstGeom>
              <a:noFill/>
            </p:spPr>
            <p:txBody>
              <a:bodyPr wrap="square" rtlCol="0">
                <a:spAutoFit/>
              </a:bodyPr>
              <a:lstStyle/>
              <a:p>
                <a:r>
                  <a:rPr lang="en-US" dirty="0" smtClean="0"/>
                  <a:t>Both </a:t>
                </a:r>
                <a:r>
                  <a:rPr lang="en-US" i="1" dirty="0" smtClean="0"/>
                  <a:t>fer-2</a:t>
                </a:r>
                <a:r>
                  <a:rPr lang="en-US" dirty="0" smtClean="0"/>
                  <a:t> and </a:t>
                </a:r>
                <a:r>
                  <a:rPr lang="en-US" i="1" dirty="0" smtClean="0"/>
                  <a:t>mib-1</a:t>
                </a:r>
                <a:r>
                  <a:rPr lang="en-US" dirty="0" smtClean="0"/>
                  <a:t> are sterile in 25</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44810" y="1932525"/>
                <a:ext cx="2975062" cy="646331"/>
              </a:xfrm>
              <a:prstGeom prst="rect">
                <a:avLst/>
              </a:prstGeom>
              <a:blipFill rotWithShape="1">
                <a:blip r:embed="rId3"/>
                <a:stretch>
                  <a:fillRect/>
                </a:stretch>
              </a:blipFill>
            </p:spPr>
            <p:txBody>
              <a:bodyPr/>
              <a:lstStyle/>
              <a:p>
                <a:r>
                  <a:rPr lang="zh-TW" altLang="en-US">
                    <a:noFill/>
                  </a:rPr>
                  <a:t> </a:t>
                </a:r>
              </a:p>
            </p:txBody>
          </p:sp>
        </mc:Fallback>
      </mc:AlternateContent>
      <p:sp>
        <p:nvSpPr>
          <p:cNvPr id="16" name="TextBox 15"/>
          <p:cNvSpPr txBox="1"/>
          <p:nvPr/>
        </p:nvSpPr>
        <p:spPr>
          <a:xfrm>
            <a:off x="420828" y="2887067"/>
            <a:ext cx="3016989" cy="646331"/>
          </a:xfrm>
          <a:prstGeom prst="rect">
            <a:avLst/>
          </a:prstGeom>
          <a:noFill/>
        </p:spPr>
        <p:txBody>
          <a:bodyPr wrap="square" rtlCol="0">
            <a:spAutoFit/>
          </a:bodyPr>
          <a:lstStyle/>
          <a:p>
            <a:r>
              <a:rPr lang="en-US" i="1" dirty="0" smtClean="0"/>
              <a:t>Complementation test:</a:t>
            </a:r>
          </a:p>
          <a:p>
            <a:r>
              <a:rPr lang="en-US" i="1" dirty="0" smtClean="0"/>
              <a:t> cross fer-2 </a:t>
            </a:r>
            <a:r>
              <a:rPr lang="en-US" dirty="0" smtClean="0"/>
              <a:t>to </a:t>
            </a:r>
            <a:r>
              <a:rPr lang="en-US" i="1" dirty="0" smtClean="0"/>
              <a:t>mib-1</a:t>
            </a:r>
            <a:endParaRPr lang="en-US" dirty="0"/>
          </a:p>
        </p:txBody>
      </p:sp>
      <p:graphicFrame>
        <p:nvGraphicFramePr>
          <p:cNvPr id="8" name="图表 2"/>
          <p:cNvGraphicFramePr>
            <a:graphicFrameLocks/>
          </p:cNvGraphicFramePr>
          <p:nvPr>
            <p:extLst>
              <p:ext uri="{D42A27DB-BD31-4B8C-83A1-F6EECF244321}">
                <p14:modId xmlns:p14="http://schemas.microsoft.com/office/powerpoint/2010/main" val="662850575"/>
              </p:ext>
            </p:extLst>
          </p:nvPr>
        </p:nvGraphicFramePr>
        <p:xfrm>
          <a:off x="3419872" y="1628800"/>
          <a:ext cx="5016500" cy="3456384"/>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1" name="TextBox 10"/>
              <p:cNvSpPr txBox="1"/>
              <p:nvPr/>
            </p:nvSpPr>
            <p:spPr>
              <a:xfrm rot="16200000">
                <a:off x="945581" y="2683659"/>
                <a:ext cx="4464496" cy="338554"/>
              </a:xfrm>
              <a:prstGeom prst="rect">
                <a:avLst/>
              </a:prstGeom>
              <a:noFill/>
            </p:spPr>
            <p:txBody>
              <a:bodyPr wrap="square" rtlCol="0">
                <a:spAutoFit/>
              </a:bodyPr>
              <a:lstStyle/>
              <a:p>
                <a:r>
                  <a:rPr lang="en-US" sz="1600" dirty="0" smtClean="0"/>
                  <a:t>Number of progeny                       25</a:t>
                </a:r>
                <a:r>
                  <a:rPr lang="en-US" sz="1600" dirty="0">
                    <a:ea typeface="Cambria Math" charset="0"/>
                    <a:cs typeface="Cambria Math" charset="0"/>
                  </a:rPr>
                  <a:t> </a:t>
                </a:r>
                <a14:m>
                  <m:oMath xmlns="" xmlns:m="http://schemas.openxmlformats.org/officeDocument/2006/math">
                    <m:r>
                      <a:rPr lang="en-US" sz="1600" i="1">
                        <a:latin typeface="Cambria Math" charset="0"/>
                        <a:ea typeface="Cambria Math" charset="0"/>
                        <a:cs typeface="Cambria Math" charset="0"/>
                      </a:rPr>
                      <m:t>℃</m:t>
                    </m:r>
                  </m:oMath>
                </a14:m>
                <a:endParaRPr lang="en-US" sz="1600" dirty="0"/>
              </a:p>
            </p:txBody>
          </p:sp>
        </mc:Choice>
        <mc:Fallback xmlns="">
          <p:sp>
            <p:nvSpPr>
              <p:cNvPr id="11" name="TextBox 10"/>
              <p:cNvSpPr txBox="1">
                <a:spLocks noRot="1" noChangeAspect="1" noMove="1" noResize="1" noEditPoints="1" noAdjustHandles="1" noChangeArrowheads="1" noChangeShapeType="1" noTextEdit="1"/>
              </p:cNvSpPr>
              <p:nvPr/>
            </p:nvSpPr>
            <p:spPr>
              <a:xfrm rot="16200000">
                <a:off x="945581" y="2683659"/>
                <a:ext cx="4464496" cy="338554"/>
              </a:xfrm>
              <a:prstGeom prst="rect">
                <a:avLst/>
              </a:prstGeom>
              <a:blipFill rotWithShape="1">
                <a:blip r:embed="rId5"/>
                <a:stretch>
                  <a:fillRect r="-3509"/>
                </a:stretch>
              </a:blipFill>
            </p:spPr>
            <p:txBody>
              <a:bodyPr/>
              <a:lstStyle/>
              <a:p>
                <a:r>
                  <a:rPr lang="en-US">
                    <a:noFill/>
                  </a:rPr>
                  <a:t> </a:t>
                </a:r>
              </a:p>
            </p:txBody>
          </p:sp>
        </mc:Fallback>
      </mc:AlternateContent>
      <p:sp>
        <p:nvSpPr>
          <p:cNvPr id="12" name="TextBox 11"/>
          <p:cNvSpPr txBox="1"/>
          <p:nvPr/>
        </p:nvSpPr>
        <p:spPr>
          <a:xfrm>
            <a:off x="3635896" y="5047032"/>
            <a:ext cx="4866726" cy="338554"/>
          </a:xfrm>
          <a:prstGeom prst="rect">
            <a:avLst/>
          </a:prstGeom>
          <a:noFill/>
        </p:spPr>
        <p:txBody>
          <a:bodyPr wrap="square" rtlCol="0">
            <a:spAutoFit/>
          </a:bodyPr>
          <a:lstStyle/>
          <a:p>
            <a:r>
              <a:rPr lang="en-US" sz="1600" dirty="0" smtClean="0"/>
              <a:t>Wild type     mib-1      </a:t>
            </a:r>
            <a:r>
              <a:rPr lang="en-US" sz="1200" dirty="0" smtClean="0"/>
              <a:t>N2 male x mib-1       </a:t>
            </a:r>
            <a:r>
              <a:rPr lang="en-US" sz="1600" dirty="0" smtClean="0"/>
              <a:t>fer-2     </a:t>
            </a:r>
            <a:r>
              <a:rPr lang="en-US" sz="1100" dirty="0" smtClean="0"/>
              <a:t>fer-2 male ;mib-</a:t>
            </a:r>
            <a:r>
              <a:rPr lang="en-US" sz="1100" dirty="0"/>
              <a:t>1</a:t>
            </a:r>
            <a:r>
              <a:rPr lang="en-US" sz="1100" dirty="0" smtClean="0"/>
              <a:t>    </a:t>
            </a:r>
            <a:endParaRPr lang="en-US" sz="1100" dirty="0"/>
          </a:p>
        </p:txBody>
      </p:sp>
    </p:spTree>
    <p:extLst>
      <p:ext uri="{BB962C8B-B14F-4D97-AF65-F5344CB8AC3E}">
        <p14:creationId xmlns:p14="http://schemas.microsoft.com/office/powerpoint/2010/main" val="134701660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sSC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511" y="1201615"/>
            <a:ext cx="4489667" cy="5255846"/>
          </a:xfrm>
          <a:prstGeom prst="rect">
            <a:avLst/>
          </a:prstGeom>
        </p:spPr>
      </p:pic>
      <p:sp>
        <p:nvSpPr>
          <p:cNvPr id="3" name="Title 1"/>
          <p:cNvSpPr txBox="1">
            <a:spLocks/>
          </p:cNvSpPr>
          <p:nvPr/>
        </p:nvSpPr>
        <p:spPr>
          <a:xfrm>
            <a:off x="457200" y="146538"/>
            <a:ext cx="8229600"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Creating transgenic animals by </a:t>
            </a:r>
            <a:r>
              <a:rPr lang="en-US" sz="3200" dirty="0" err="1" smtClean="0"/>
              <a:t>MosI</a:t>
            </a:r>
            <a:r>
              <a:rPr lang="en-US" sz="3200" dirty="0" smtClean="0"/>
              <a:t> </a:t>
            </a:r>
            <a:r>
              <a:rPr lang="en-US" sz="3200" dirty="0" err="1" smtClean="0"/>
              <a:t>transpon</a:t>
            </a:r>
            <a:r>
              <a:rPr lang="en-US" sz="3200" dirty="0" smtClean="0"/>
              <a:t>-mediated single copy insertion</a:t>
            </a:r>
            <a:endParaRPr lang="en-US" sz="3200" dirty="0"/>
          </a:p>
        </p:txBody>
      </p:sp>
      <p:sp>
        <p:nvSpPr>
          <p:cNvPr id="5" name="Rectangle 4"/>
          <p:cNvSpPr/>
          <p:nvPr/>
        </p:nvSpPr>
        <p:spPr>
          <a:xfrm>
            <a:off x="5349988" y="1552979"/>
            <a:ext cx="3360615" cy="634020"/>
          </a:xfrm>
          <a:prstGeom prst="rect">
            <a:avLst/>
          </a:prstGeom>
        </p:spPr>
        <p:txBody>
          <a:bodyPr wrap="square">
            <a:spAutoFit/>
          </a:bodyPr>
          <a:lstStyle/>
          <a:p>
            <a:pPr marL="342900" lvl="0" indent="-342900">
              <a:spcBef>
                <a:spcPct val="20000"/>
              </a:spcBef>
              <a:defRPr/>
            </a:pPr>
            <a:r>
              <a:rPr lang="en-US" altLang="zh-CN" sz="1600" dirty="0" smtClean="0"/>
              <a:t>Injected plasmid cocktails to </a:t>
            </a:r>
          </a:p>
          <a:p>
            <a:pPr marL="342900" lvl="0" indent="-342900">
              <a:spcBef>
                <a:spcPct val="20000"/>
              </a:spcBef>
              <a:defRPr/>
            </a:pPr>
            <a:r>
              <a:rPr lang="en-US" altLang="zh-CN" sz="1600" i="1" dirty="0"/>
              <a:t> </a:t>
            </a:r>
            <a:r>
              <a:rPr lang="en-US" altLang="zh-CN" sz="1600" i="1" dirty="0" smtClean="0"/>
              <a:t>        unc-119 </a:t>
            </a:r>
            <a:r>
              <a:rPr lang="en-US" altLang="zh-CN" sz="1600" dirty="0" smtClean="0"/>
              <a:t>animals (</a:t>
            </a:r>
            <a:r>
              <a:rPr lang="en-US" altLang="zh-CN" sz="1600" dirty="0" err="1" smtClean="0"/>
              <a:t>unc</a:t>
            </a:r>
            <a:r>
              <a:rPr lang="en-US" altLang="zh-CN" sz="1600" dirty="0" smtClean="0"/>
              <a:t>)</a:t>
            </a:r>
            <a:endParaRPr lang="en-US" altLang="zh-CN" sz="1600" dirty="0"/>
          </a:p>
        </p:txBody>
      </p:sp>
      <p:sp>
        <p:nvSpPr>
          <p:cNvPr id="6" name="Rectangle 5"/>
          <p:cNvSpPr/>
          <p:nvPr/>
        </p:nvSpPr>
        <p:spPr>
          <a:xfrm>
            <a:off x="5511813" y="3010074"/>
            <a:ext cx="3360615" cy="634020"/>
          </a:xfrm>
          <a:prstGeom prst="rect">
            <a:avLst/>
          </a:prstGeom>
        </p:spPr>
        <p:txBody>
          <a:bodyPr wrap="square">
            <a:spAutoFit/>
          </a:bodyPr>
          <a:lstStyle/>
          <a:p>
            <a:pPr marL="342900" lvl="0" indent="-342900">
              <a:spcBef>
                <a:spcPct val="20000"/>
              </a:spcBef>
              <a:defRPr/>
            </a:pPr>
            <a:r>
              <a:rPr lang="en-US" altLang="zh-CN" sz="1600" dirty="0" err="1" smtClean="0"/>
              <a:t>Transposase</a:t>
            </a:r>
            <a:r>
              <a:rPr lang="en-US" altLang="zh-CN" sz="1600" dirty="0" smtClean="0"/>
              <a:t> expression leads </a:t>
            </a:r>
          </a:p>
          <a:p>
            <a:pPr marL="342900" lvl="0" indent="-342900">
              <a:spcBef>
                <a:spcPct val="20000"/>
              </a:spcBef>
              <a:defRPr/>
            </a:pPr>
            <a:r>
              <a:rPr lang="en-US" altLang="zh-CN" sz="1600" dirty="0" smtClean="0"/>
              <a:t>to excision of Mos1 transposon </a:t>
            </a:r>
            <a:endParaRPr lang="en-US" altLang="zh-CN" sz="1600" dirty="0"/>
          </a:p>
        </p:txBody>
      </p:sp>
      <p:cxnSp>
        <p:nvCxnSpPr>
          <p:cNvPr id="8" name="Straight Arrow Connector 7"/>
          <p:cNvCxnSpPr/>
          <p:nvPr/>
        </p:nvCxnSpPr>
        <p:spPr>
          <a:xfrm>
            <a:off x="6401286" y="2273831"/>
            <a:ext cx="0" cy="510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402454" y="3773596"/>
            <a:ext cx="0" cy="464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5387172" y="4237863"/>
            <a:ext cx="3485256" cy="338554"/>
          </a:xfrm>
          <a:prstGeom prst="rect">
            <a:avLst/>
          </a:prstGeom>
        </p:spPr>
        <p:txBody>
          <a:bodyPr wrap="square">
            <a:spAutoFit/>
          </a:bodyPr>
          <a:lstStyle/>
          <a:p>
            <a:pPr marL="342900" lvl="0" indent="-342900">
              <a:spcBef>
                <a:spcPct val="20000"/>
              </a:spcBef>
              <a:defRPr/>
            </a:pPr>
            <a:r>
              <a:rPr lang="en-US" altLang="zh-CN" sz="1600" dirty="0" smtClean="0"/>
              <a:t>HR-mediated insertion of the transgene</a:t>
            </a:r>
            <a:endParaRPr lang="en-US" altLang="zh-CN" sz="1600" dirty="0"/>
          </a:p>
        </p:txBody>
      </p:sp>
      <p:sp>
        <p:nvSpPr>
          <p:cNvPr id="11" name="TextBox 10"/>
          <p:cNvSpPr txBox="1"/>
          <p:nvPr/>
        </p:nvSpPr>
        <p:spPr>
          <a:xfrm>
            <a:off x="6582096" y="2137755"/>
            <a:ext cx="1479892" cy="646331"/>
          </a:xfrm>
          <a:prstGeom prst="rect">
            <a:avLst/>
          </a:prstGeom>
          <a:noFill/>
        </p:spPr>
        <p:txBody>
          <a:bodyPr wrap="none" rtlCol="0">
            <a:spAutoFit/>
          </a:bodyPr>
          <a:lstStyle/>
          <a:p>
            <a:r>
              <a:rPr lang="en-US" dirty="0" smtClean="0"/>
              <a:t>Pick non-</a:t>
            </a:r>
            <a:r>
              <a:rPr lang="en-US" dirty="0" err="1" smtClean="0"/>
              <a:t>unc</a:t>
            </a:r>
            <a:r>
              <a:rPr lang="en-US" dirty="0" smtClean="0"/>
              <a:t>, </a:t>
            </a:r>
          </a:p>
          <a:p>
            <a:r>
              <a:rPr lang="en-US" dirty="0" err="1" smtClean="0"/>
              <a:t>mCherry</a:t>
            </a:r>
            <a:r>
              <a:rPr lang="en-US" dirty="0" smtClean="0"/>
              <a:t>+ F1s</a:t>
            </a:r>
            <a:endParaRPr lang="en-US" dirty="0"/>
          </a:p>
        </p:txBody>
      </p:sp>
      <p:sp>
        <p:nvSpPr>
          <p:cNvPr id="16" name="TextBox 15"/>
          <p:cNvSpPr txBox="1"/>
          <p:nvPr/>
        </p:nvSpPr>
        <p:spPr>
          <a:xfrm>
            <a:off x="6582096" y="4580875"/>
            <a:ext cx="2595582" cy="646331"/>
          </a:xfrm>
          <a:prstGeom prst="rect">
            <a:avLst/>
          </a:prstGeom>
          <a:noFill/>
        </p:spPr>
        <p:txBody>
          <a:bodyPr wrap="none" rtlCol="0">
            <a:spAutoFit/>
          </a:bodyPr>
          <a:lstStyle/>
          <a:p>
            <a:r>
              <a:rPr lang="en-US" dirty="0" smtClean="0"/>
              <a:t>Pick non-</a:t>
            </a:r>
            <a:r>
              <a:rPr lang="en-US" dirty="0" err="1" smtClean="0"/>
              <a:t>unc</a:t>
            </a:r>
            <a:r>
              <a:rPr lang="en-US" dirty="0" smtClean="0"/>
              <a:t>, </a:t>
            </a:r>
          </a:p>
          <a:p>
            <a:r>
              <a:rPr lang="en-US" dirty="0" err="1" smtClean="0"/>
              <a:t>mCherry</a:t>
            </a:r>
            <a:r>
              <a:rPr lang="en-US" dirty="0"/>
              <a:t> </a:t>
            </a:r>
            <a:r>
              <a:rPr lang="en-US" dirty="0" smtClean="0"/>
              <a:t>negative worms</a:t>
            </a:r>
            <a:endParaRPr lang="en-US" dirty="0"/>
          </a:p>
        </p:txBody>
      </p:sp>
      <p:cxnSp>
        <p:nvCxnSpPr>
          <p:cNvPr id="14" name="Straight Arrow Connector 13"/>
          <p:cNvCxnSpPr/>
          <p:nvPr/>
        </p:nvCxnSpPr>
        <p:spPr>
          <a:xfrm>
            <a:off x="6401286" y="4737697"/>
            <a:ext cx="0" cy="464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560319" y="5244395"/>
            <a:ext cx="3360615" cy="338554"/>
          </a:xfrm>
          <a:prstGeom prst="rect">
            <a:avLst/>
          </a:prstGeom>
        </p:spPr>
        <p:txBody>
          <a:bodyPr wrap="square">
            <a:spAutoFit/>
          </a:bodyPr>
          <a:lstStyle/>
          <a:p>
            <a:pPr marL="342900" lvl="0" indent="-342900">
              <a:spcBef>
                <a:spcPct val="20000"/>
              </a:spcBef>
              <a:defRPr/>
            </a:pPr>
            <a:r>
              <a:rPr lang="en-US" altLang="zh-CN" sz="1600" dirty="0" smtClean="0"/>
              <a:t>Genotyping to confirm insertion </a:t>
            </a:r>
            <a:endParaRPr lang="en-US" altLang="zh-CN" sz="1600" dirty="0"/>
          </a:p>
        </p:txBody>
      </p:sp>
      <p:sp>
        <p:nvSpPr>
          <p:cNvPr id="17" name="Rectangle 16"/>
          <p:cNvSpPr/>
          <p:nvPr/>
        </p:nvSpPr>
        <p:spPr>
          <a:xfrm>
            <a:off x="5523178" y="5772148"/>
            <a:ext cx="3448400" cy="1034129"/>
          </a:xfrm>
          <a:prstGeom prst="rect">
            <a:avLst/>
          </a:prstGeom>
        </p:spPr>
        <p:txBody>
          <a:bodyPr wrap="square">
            <a:spAutoFit/>
          </a:bodyPr>
          <a:lstStyle/>
          <a:p>
            <a:pPr marL="342900" lvl="0" indent="-342900">
              <a:spcBef>
                <a:spcPct val="20000"/>
              </a:spcBef>
              <a:defRPr/>
            </a:pPr>
            <a:r>
              <a:rPr lang="en-US" altLang="zh-CN" dirty="0" smtClean="0">
                <a:solidFill>
                  <a:srgbClr val="0000FF"/>
                </a:solidFill>
              </a:rPr>
              <a:t>GFP::MIB-1 transgene inserted on</a:t>
            </a:r>
          </a:p>
          <a:p>
            <a:pPr marL="342900" lvl="0" indent="-342900">
              <a:spcBef>
                <a:spcPct val="20000"/>
              </a:spcBef>
              <a:defRPr/>
            </a:pPr>
            <a:r>
              <a:rPr lang="en-US" altLang="zh-CN" dirty="0" err="1" smtClean="0">
                <a:solidFill>
                  <a:srgbClr val="0000FF"/>
                </a:solidFill>
              </a:rPr>
              <a:t>Chrosome</a:t>
            </a:r>
            <a:r>
              <a:rPr lang="en-US" altLang="zh-CN" dirty="0" smtClean="0">
                <a:solidFill>
                  <a:srgbClr val="0000FF"/>
                </a:solidFill>
              </a:rPr>
              <a:t> II </a:t>
            </a:r>
            <a:r>
              <a:rPr lang="en-US" altLang="zh-CN" dirty="0" smtClean="0">
                <a:solidFill>
                  <a:srgbClr val="FF0000"/>
                </a:solidFill>
              </a:rPr>
              <a:t>rescues</a:t>
            </a:r>
            <a:r>
              <a:rPr lang="en-US" altLang="zh-CN" dirty="0" smtClean="0">
                <a:solidFill>
                  <a:srgbClr val="0000FF"/>
                </a:solidFill>
              </a:rPr>
              <a:t> </a:t>
            </a:r>
            <a:r>
              <a:rPr lang="en-US" altLang="zh-CN" i="1" dirty="0" smtClean="0">
                <a:solidFill>
                  <a:srgbClr val="0000FF"/>
                </a:solidFill>
              </a:rPr>
              <a:t>fer</a:t>
            </a:r>
            <a:r>
              <a:rPr lang="en-US" altLang="zh-CN" i="1" dirty="0">
                <a:solidFill>
                  <a:srgbClr val="0000FF"/>
                </a:solidFill>
              </a:rPr>
              <a:t>-2</a:t>
            </a:r>
            <a:r>
              <a:rPr lang="en-US" altLang="zh-CN" dirty="0">
                <a:solidFill>
                  <a:srgbClr val="0000FF"/>
                </a:solidFill>
              </a:rPr>
              <a:t> </a:t>
            </a:r>
            <a:endParaRPr lang="en-US" altLang="zh-CN" dirty="0" smtClean="0">
              <a:solidFill>
                <a:srgbClr val="0000FF"/>
              </a:solidFill>
            </a:endParaRPr>
          </a:p>
          <a:p>
            <a:pPr marL="342900" lvl="0" indent="-342900">
              <a:spcBef>
                <a:spcPct val="20000"/>
              </a:spcBef>
              <a:defRPr/>
            </a:pPr>
            <a:r>
              <a:rPr lang="en-US" altLang="zh-CN" dirty="0">
                <a:solidFill>
                  <a:srgbClr val="0000FF"/>
                </a:solidFill>
              </a:rPr>
              <a:t>f</a:t>
            </a:r>
            <a:r>
              <a:rPr lang="en-US" altLang="zh-CN" dirty="0" smtClean="0">
                <a:solidFill>
                  <a:srgbClr val="0000FF"/>
                </a:solidFill>
              </a:rPr>
              <a:t>ertility defects!!</a:t>
            </a:r>
            <a:endParaRPr lang="en-US" altLang="zh-CN" dirty="0">
              <a:solidFill>
                <a:srgbClr val="0000FF"/>
              </a:solidFill>
            </a:endParaRPr>
          </a:p>
        </p:txBody>
      </p:sp>
    </p:spTree>
    <p:extLst>
      <p:ext uri="{BB962C8B-B14F-4D97-AF65-F5344CB8AC3E}">
        <p14:creationId xmlns:p14="http://schemas.microsoft.com/office/powerpoint/2010/main" val="2793797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199" y="103273"/>
            <a:ext cx="8229600" cy="74047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t>Useful websites for </a:t>
            </a:r>
            <a:r>
              <a:rPr lang="en-US" sz="3200" i="1" dirty="0" smtClean="0"/>
              <a:t>C. </a:t>
            </a:r>
            <a:r>
              <a:rPr lang="en-US" sz="3200" i="1" dirty="0" err="1" smtClean="0"/>
              <a:t>elegans</a:t>
            </a:r>
            <a:r>
              <a:rPr lang="en-US" sz="3200" i="1" dirty="0" smtClean="0"/>
              <a:t> </a:t>
            </a:r>
            <a:r>
              <a:rPr lang="en-US" sz="3200" dirty="0" smtClean="0"/>
              <a:t>Research</a:t>
            </a:r>
            <a:endParaRPr lang="en-US" sz="3200" dirty="0"/>
          </a:p>
        </p:txBody>
      </p:sp>
      <p:sp>
        <p:nvSpPr>
          <p:cNvPr id="4" name="Content Placeholder 2"/>
          <p:cNvSpPr txBox="1">
            <a:spLocks/>
          </p:cNvSpPr>
          <p:nvPr/>
        </p:nvSpPr>
        <p:spPr>
          <a:xfrm>
            <a:off x="457200" y="1600200"/>
            <a:ext cx="8229600" cy="4525963"/>
          </a:xfrm>
          <a:prstGeom prst="rect">
            <a:avLst/>
          </a:prstGeom>
        </p:spPr>
        <p:txBody>
          <a:bodyPr>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dirty="0" err="1" smtClean="0"/>
              <a:t>Wormbook</a:t>
            </a:r>
            <a:endParaRPr lang="en-US" altLang="zh-TW" dirty="0" smtClean="0"/>
          </a:p>
          <a:p>
            <a:r>
              <a:rPr lang="en-US" altLang="zh-TW" dirty="0" err="1" smtClean="0"/>
              <a:t>Wormbase.org</a:t>
            </a:r>
            <a:endParaRPr lang="en-US" altLang="zh-TW" dirty="0" smtClean="0"/>
          </a:p>
          <a:p>
            <a:pPr marL="0" indent="0">
              <a:buNone/>
            </a:pPr>
            <a:r>
              <a:rPr lang="en-US" altLang="zh-TW" dirty="0"/>
              <a:t> </a:t>
            </a:r>
            <a:r>
              <a:rPr lang="en-US" altLang="zh-TW" sz="2200" dirty="0" smtClean="0"/>
              <a:t> (gene expression profile,</a:t>
            </a:r>
          </a:p>
          <a:p>
            <a:pPr marL="0" indent="0">
              <a:buNone/>
            </a:pPr>
            <a:r>
              <a:rPr lang="en-US" altLang="zh-TW" sz="2200" dirty="0"/>
              <a:t> </a:t>
            </a:r>
            <a:r>
              <a:rPr lang="en-US" altLang="zh-TW" sz="2200" dirty="0" smtClean="0"/>
              <a:t>  </a:t>
            </a:r>
            <a:r>
              <a:rPr lang="en-US" altLang="zh-TW" sz="2200" dirty="0" err="1" smtClean="0"/>
              <a:t>RNAi</a:t>
            </a:r>
            <a:r>
              <a:rPr lang="en-US" altLang="zh-TW" sz="2200" dirty="0" smtClean="0"/>
              <a:t> phenotype/ sequences/</a:t>
            </a:r>
          </a:p>
          <a:p>
            <a:pPr marL="0" indent="0">
              <a:buNone/>
            </a:pPr>
            <a:r>
              <a:rPr lang="en-US" altLang="zh-TW" sz="2200" dirty="0"/>
              <a:t> </a:t>
            </a:r>
            <a:r>
              <a:rPr lang="en-US" altLang="zh-TW" sz="2200" dirty="0" smtClean="0"/>
              <a:t>  literature</a:t>
            </a:r>
            <a:r>
              <a:rPr lang="is-IS" altLang="zh-TW" sz="2200" smtClean="0"/>
              <a:t>…)</a:t>
            </a:r>
            <a:endParaRPr lang="en-US" altLang="zh-TW" dirty="0" smtClean="0"/>
          </a:p>
          <a:p>
            <a:r>
              <a:rPr lang="en-US" altLang="zh-TW" dirty="0" smtClean="0"/>
              <a:t>CGC </a:t>
            </a:r>
          </a:p>
          <a:p>
            <a:pPr marL="0" indent="0">
              <a:buNone/>
            </a:pPr>
            <a:r>
              <a:rPr lang="en-US" altLang="zh-TW" sz="1800" dirty="0"/>
              <a:t> </a:t>
            </a:r>
            <a:r>
              <a:rPr lang="en-US" altLang="zh-TW" sz="1800" dirty="0" smtClean="0"/>
              <a:t> (</a:t>
            </a:r>
            <a:r>
              <a:rPr lang="en-US" altLang="zh-TW" sz="1800" i="1" dirty="0" smtClean="0"/>
              <a:t>C. </a:t>
            </a:r>
            <a:r>
              <a:rPr lang="en-US" altLang="zh-TW" sz="1800" i="1" dirty="0" err="1" smtClean="0"/>
              <a:t>elegans</a:t>
            </a:r>
            <a:r>
              <a:rPr lang="en-US" altLang="zh-TW" sz="1800" i="1" dirty="0" smtClean="0"/>
              <a:t> </a:t>
            </a:r>
            <a:r>
              <a:rPr lang="en-US" altLang="zh-TW" sz="1800" dirty="0" smtClean="0"/>
              <a:t>Genetic Stock Center) </a:t>
            </a:r>
          </a:p>
          <a:p>
            <a:pPr marL="0" indent="0">
              <a:buFont typeface="Arial"/>
              <a:buNone/>
            </a:pPr>
            <a:endParaRPr lang="en-US" altLang="zh-TW" sz="1800" dirty="0" smtClean="0"/>
          </a:p>
          <a:p>
            <a:pPr marL="0" indent="0">
              <a:buFont typeface="Arial"/>
              <a:buNone/>
            </a:pPr>
            <a:endParaRPr lang="en-US" altLang="zh-TW" dirty="0" smtClean="0"/>
          </a:p>
          <a:p>
            <a:pPr marL="0" indent="0">
              <a:buFont typeface="Arial"/>
              <a:buNone/>
            </a:pPr>
            <a:endParaRPr lang="en-US" altLang="zh-TW" dirty="0" smtClean="0"/>
          </a:p>
          <a:p>
            <a:pPr marL="0" indent="0">
              <a:buFont typeface="Arial"/>
              <a:buNone/>
            </a:pPr>
            <a:r>
              <a:rPr lang="en-US" altLang="zh-TW" dirty="0" smtClean="0"/>
              <a:t> </a:t>
            </a:r>
          </a:p>
          <a:p>
            <a:pPr marL="0" indent="0">
              <a:buFont typeface="Arial"/>
              <a:buNone/>
            </a:pPr>
            <a:endParaRPr lang="en-US" altLang="zh-TW" dirty="0" smtClean="0"/>
          </a:p>
          <a:p>
            <a:pPr marL="0" indent="0">
              <a:buFont typeface="Arial"/>
              <a:buNone/>
            </a:pPr>
            <a:endParaRPr lang="en-US" altLang="zh-TW" dirty="0" smtClean="0"/>
          </a:p>
          <a:p>
            <a:pPr marL="0" indent="0">
              <a:buFont typeface="Arial"/>
              <a:buNone/>
            </a:pPr>
            <a:endParaRPr lang="en-US" altLang="zh-TW" dirty="0" smtClean="0"/>
          </a:p>
          <a:p>
            <a:pPr marL="0" indent="0">
              <a:buFont typeface="Arial"/>
              <a:buNone/>
            </a:pPr>
            <a:endParaRPr lang="en-US" altLang="zh-TW" dirty="0" smtClean="0"/>
          </a:p>
          <a:p>
            <a:endParaRPr lang="en-US" altLang="zh-TW" dirty="0" smtClean="0"/>
          </a:p>
          <a:p>
            <a:endParaRPr kumimoji="1" lang="zh-TW" altLang="en-US" dirty="0"/>
          </a:p>
        </p:txBody>
      </p:sp>
      <p:pic>
        <p:nvPicPr>
          <p:cNvPr id="6" name="Picture 5"/>
          <p:cNvPicPr>
            <a:picLocks noChangeAspect="1"/>
          </p:cNvPicPr>
          <p:nvPr/>
        </p:nvPicPr>
        <p:blipFill>
          <a:blip r:embed="rId2"/>
          <a:stretch>
            <a:fillRect/>
          </a:stretch>
        </p:blipFill>
        <p:spPr>
          <a:xfrm>
            <a:off x="3985416" y="838367"/>
            <a:ext cx="4495397" cy="5656762"/>
          </a:xfrm>
          <a:prstGeom prst="rect">
            <a:avLst/>
          </a:prstGeom>
        </p:spPr>
      </p:pic>
    </p:spTree>
    <p:extLst>
      <p:ext uri="{BB962C8B-B14F-4D97-AF65-F5344CB8AC3E}">
        <p14:creationId xmlns:p14="http://schemas.microsoft.com/office/powerpoint/2010/main" val="2963347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kumimoji="1" lang="en-US" altLang="zh-TW" sz="3200" dirty="0" smtClean="0"/>
              <a:t>Why </a:t>
            </a:r>
            <a:r>
              <a:rPr kumimoji="1" lang="en-US" altLang="zh-TW" sz="3200" i="1" dirty="0" smtClean="0"/>
              <a:t>C. </a:t>
            </a:r>
            <a:r>
              <a:rPr kumimoji="1" lang="en-US" altLang="zh-TW" sz="3200" i="1" dirty="0" err="1" smtClean="0"/>
              <a:t>elegans</a:t>
            </a:r>
            <a:endParaRPr kumimoji="1" lang="zh-TW" altLang="en-US" sz="3200" dirty="0"/>
          </a:p>
        </p:txBody>
      </p:sp>
      <p:sp>
        <p:nvSpPr>
          <p:cNvPr id="3" name="Content Placeholder 2"/>
          <p:cNvSpPr>
            <a:spLocks noGrp="1"/>
          </p:cNvSpPr>
          <p:nvPr>
            <p:ph idx="1"/>
          </p:nvPr>
        </p:nvSpPr>
        <p:spPr>
          <a:xfrm>
            <a:off x="457200" y="999614"/>
            <a:ext cx="8229600" cy="4970866"/>
          </a:xfrm>
        </p:spPr>
        <p:txBody>
          <a:bodyPr>
            <a:noAutofit/>
          </a:bodyPr>
          <a:lstStyle/>
          <a:p>
            <a:r>
              <a:rPr kumimoji="1" lang="en-US" altLang="zh-TW" sz="1600" dirty="0" smtClean="0"/>
              <a:t>A small animal (1.2mmlong) with a short life cycle (3 days/generation)</a:t>
            </a:r>
          </a:p>
          <a:p>
            <a:endParaRPr kumimoji="1" lang="en-US" altLang="zh-TW" sz="1600" dirty="0" smtClean="0"/>
          </a:p>
          <a:p>
            <a:r>
              <a:rPr kumimoji="1" lang="en-US" altLang="zh-TW" sz="1600" b="1" dirty="0"/>
              <a:t>H</a:t>
            </a:r>
            <a:r>
              <a:rPr kumimoji="1" lang="en-US" altLang="zh-TW" sz="1600" b="1" dirty="0" smtClean="0"/>
              <a:t>ermaphroditic</a:t>
            </a:r>
            <a:r>
              <a:rPr kumimoji="1" lang="en-US" altLang="zh-TW" sz="1600" dirty="0" smtClean="0"/>
              <a:t> (can self fertilize!!) while is also crossable (easy for genetic screen and strain maintenance)</a:t>
            </a:r>
          </a:p>
          <a:p>
            <a:endParaRPr kumimoji="1" lang="en-US" altLang="zh-TW" sz="1600" dirty="0" smtClean="0"/>
          </a:p>
          <a:p>
            <a:r>
              <a:rPr kumimoji="1" lang="en-US" altLang="zh-TW" sz="1600" b="1" dirty="0" smtClean="0"/>
              <a:t>Transparent</a:t>
            </a:r>
            <a:r>
              <a:rPr kumimoji="1" lang="en-US" altLang="zh-TW" sz="1600" dirty="0" smtClean="0"/>
              <a:t> (dream organism for cell biologist!)</a:t>
            </a:r>
          </a:p>
          <a:p>
            <a:endParaRPr kumimoji="1" lang="en-US" altLang="zh-TW" sz="1600" dirty="0" smtClean="0"/>
          </a:p>
          <a:p>
            <a:r>
              <a:rPr kumimoji="1" lang="en-US" altLang="zh-TW" sz="1600" dirty="0" smtClean="0"/>
              <a:t>Affordable and easy to grow (bacteria as food source in the lab and can be grown in large quantity on agar plates or liquid, 1 hermaphrodite animal gives &gt; 250 progenies)</a:t>
            </a:r>
          </a:p>
          <a:p>
            <a:endParaRPr kumimoji="1" lang="en-US" altLang="zh-TW" sz="1600" dirty="0" smtClean="0"/>
          </a:p>
          <a:p>
            <a:r>
              <a:rPr kumimoji="1" lang="en-US" altLang="zh-TW" sz="1600" dirty="0" smtClean="0"/>
              <a:t>Invariant cell lineage (959 somatic cells, ideal for studying developmental control)</a:t>
            </a:r>
          </a:p>
          <a:p>
            <a:endParaRPr kumimoji="1" lang="en-US" altLang="zh-TW" sz="1600" dirty="0" smtClean="0"/>
          </a:p>
          <a:p>
            <a:r>
              <a:rPr kumimoji="1" lang="en-US" altLang="zh-TW" sz="1600" dirty="0" smtClean="0"/>
              <a:t>All 8000 neuron synapses between 302 neuron are mapped!! </a:t>
            </a:r>
            <a:endParaRPr kumimoji="1" lang="en-US" altLang="zh-TW" sz="1600" dirty="0"/>
          </a:p>
          <a:p>
            <a:endParaRPr kumimoji="1" lang="en-US" altLang="zh-TW" sz="1600" dirty="0" smtClean="0"/>
          </a:p>
          <a:p>
            <a:r>
              <a:rPr kumimoji="1" lang="en-US" altLang="zh-TW" sz="1600" dirty="0" smtClean="0"/>
              <a:t>Small genome (only 20X of </a:t>
            </a:r>
            <a:r>
              <a:rPr kumimoji="1" lang="en-US" altLang="zh-TW" sz="1600" i="1" dirty="0" smtClean="0"/>
              <a:t>E. coli and 3% of human</a:t>
            </a:r>
            <a:r>
              <a:rPr kumimoji="1" lang="en-US" altLang="zh-TW" sz="1600" dirty="0" smtClean="0"/>
              <a:t>), genome sequence available</a:t>
            </a:r>
          </a:p>
          <a:p>
            <a:endParaRPr kumimoji="1" lang="en-US" altLang="zh-TW" sz="1600" dirty="0" smtClean="0"/>
          </a:p>
          <a:p>
            <a:r>
              <a:rPr kumimoji="1" lang="en-US" altLang="zh-TW" sz="1600" dirty="0" smtClean="0"/>
              <a:t>Great toolkits for genetics/</a:t>
            </a:r>
            <a:r>
              <a:rPr kumimoji="1" lang="en-US" altLang="zh-TW" sz="1600" dirty="0" err="1" smtClean="0"/>
              <a:t>RNAi</a:t>
            </a:r>
            <a:r>
              <a:rPr kumimoji="1" lang="en-US" altLang="zh-TW" sz="1600" dirty="0" smtClean="0"/>
              <a:t>/gene editing</a:t>
            </a:r>
          </a:p>
          <a:p>
            <a:endParaRPr kumimoji="1" lang="en-US" altLang="zh-TW" sz="1600" dirty="0" smtClean="0"/>
          </a:p>
          <a:p>
            <a:r>
              <a:rPr kumimoji="1" lang="en-US" altLang="zh-TW" sz="1600" dirty="0" smtClean="0"/>
              <a:t>Strains can be frozen</a:t>
            </a:r>
          </a:p>
          <a:p>
            <a:endParaRPr kumimoji="1" lang="en-US" altLang="zh-TW" sz="1600" dirty="0" smtClean="0"/>
          </a:p>
          <a:p>
            <a:endParaRPr kumimoji="1" lang="zh-TW" altLang="en-US" sz="1600" dirty="0"/>
          </a:p>
        </p:txBody>
      </p:sp>
    </p:spTree>
    <p:extLst>
      <p:ext uri="{BB962C8B-B14F-4D97-AF65-F5344CB8AC3E}">
        <p14:creationId xmlns:p14="http://schemas.microsoft.com/office/powerpoint/2010/main" val="28836619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85"/>
            <a:ext cx="8229600" cy="1143000"/>
          </a:xfrm>
        </p:spPr>
        <p:txBody>
          <a:bodyPr>
            <a:normAutofit/>
          </a:bodyPr>
          <a:lstStyle/>
          <a:p>
            <a:r>
              <a:rPr lang="en-US" altLang="zh-TW" sz="3600" i="1" dirty="0" smtClean="0"/>
              <a:t>C. </a:t>
            </a:r>
            <a:r>
              <a:rPr lang="en-US" altLang="zh-TW" sz="3600" i="1" dirty="0" err="1" smtClean="0"/>
              <a:t>elegans</a:t>
            </a:r>
            <a:r>
              <a:rPr lang="en-US" altLang="zh-TW" sz="3600" i="1" dirty="0" smtClean="0"/>
              <a:t> </a:t>
            </a:r>
            <a:r>
              <a:rPr lang="en-US" altLang="zh-TW" sz="3600" dirty="0" smtClean="0"/>
              <a:t>is hermaphroditic and diploid </a:t>
            </a:r>
            <a:endParaRPr kumimoji="1" lang="zh-TW" altLang="en-US" sz="3600" dirty="0"/>
          </a:p>
        </p:txBody>
      </p:sp>
      <p:sp>
        <p:nvSpPr>
          <p:cNvPr id="3" name="Content Placeholder 2"/>
          <p:cNvSpPr>
            <a:spLocks noGrp="1"/>
          </p:cNvSpPr>
          <p:nvPr>
            <p:ph idx="1"/>
          </p:nvPr>
        </p:nvSpPr>
        <p:spPr>
          <a:xfrm>
            <a:off x="457200" y="985729"/>
            <a:ext cx="8229600" cy="4525963"/>
          </a:xfrm>
        </p:spPr>
        <p:txBody>
          <a:bodyPr>
            <a:noAutofit/>
          </a:bodyPr>
          <a:lstStyle/>
          <a:p>
            <a:r>
              <a:rPr lang="en-US" altLang="zh-TW" sz="2000" dirty="0" smtClean="0"/>
              <a:t>XX: hermaphrodites, XO: males   (5 pairs of somatic chromosomes)</a:t>
            </a:r>
          </a:p>
          <a:p>
            <a:pPr marL="0" indent="0">
              <a:buNone/>
            </a:pPr>
            <a:r>
              <a:rPr lang="en-US" altLang="zh-TW" sz="2000" dirty="0" smtClean="0"/>
              <a:t> </a:t>
            </a:r>
            <a:endParaRPr lang="en-US" altLang="zh-TW" sz="2000" dirty="0" smtClean="0">
              <a:effectLst/>
            </a:endParaRPr>
          </a:p>
          <a:p>
            <a:r>
              <a:rPr lang="en-US" altLang="zh-TW" sz="2000" dirty="0" smtClean="0"/>
              <a:t>Hermaphrodite </a:t>
            </a:r>
            <a:r>
              <a:rPr lang="en-US" altLang="zh-TW" sz="2000" dirty="0" err="1" smtClean="0"/>
              <a:t>germline</a:t>
            </a:r>
            <a:r>
              <a:rPr lang="en-US" altLang="zh-TW" sz="2000" dirty="0" smtClean="0"/>
              <a:t> </a:t>
            </a:r>
            <a:r>
              <a:rPr lang="en-US" altLang="zh-TW" sz="2000" dirty="0"/>
              <a:t>initially produces sperm </a:t>
            </a:r>
            <a:r>
              <a:rPr lang="en-US" altLang="zh-TW" sz="2000" dirty="0" smtClean="0"/>
              <a:t>(L4 stage), and </a:t>
            </a:r>
            <a:r>
              <a:rPr lang="en-US" altLang="zh-TW" sz="2000" dirty="0"/>
              <a:t>then </a:t>
            </a:r>
            <a:r>
              <a:rPr lang="en-US" altLang="zh-TW" sz="2000" dirty="0" smtClean="0"/>
              <a:t>switches to produce oocytes in adult and start self fertilization</a:t>
            </a:r>
          </a:p>
          <a:p>
            <a:pPr marL="0" indent="0">
              <a:buNone/>
            </a:pPr>
            <a:endParaRPr lang="en-US" altLang="zh-TW" sz="2000" dirty="0" smtClean="0">
              <a:effectLst/>
            </a:endParaRPr>
          </a:p>
          <a:p>
            <a:r>
              <a:rPr lang="en-US" altLang="zh-TW" sz="2000" dirty="0"/>
              <a:t>M</a:t>
            </a:r>
            <a:r>
              <a:rPr lang="en-US" altLang="zh-TW" sz="2000" dirty="0" smtClean="0"/>
              <a:t>ales are produced by </a:t>
            </a:r>
            <a:r>
              <a:rPr lang="en-US" altLang="zh-TW" sz="2000" dirty="0" err="1" smtClean="0"/>
              <a:t>hermaprhodites</a:t>
            </a:r>
            <a:r>
              <a:rPr lang="en-US" altLang="zh-TW" sz="2000" dirty="0" smtClean="0"/>
              <a:t> at low frequency through meiotic non</a:t>
            </a:r>
            <a:r>
              <a:rPr lang="en-US" altLang="zh-TW" sz="2000" dirty="0"/>
              <a:t>-disjunction </a:t>
            </a:r>
            <a:r>
              <a:rPr lang="en-US" altLang="zh-TW" sz="2000" dirty="0" smtClean="0"/>
              <a:t>of X chromosome (</a:t>
            </a:r>
            <a:r>
              <a:rPr lang="en-US" altLang="zh-TW" sz="2000" dirty="0"/>
              <a:t>~</a:t>
            </a:r>
            <a:r>
              <a:rPr lang="en-US" altLang="zh-TW" sz="2000" dirty="0" smtClean="0"/>
              <a:t>0.2%</a:t>
            </a:r>
            <a:r>
              <a:rPr lang="en-US" altLang="zh-TW" sz="2000" dirty="0"/>
              <a:t>) </a:t>
            </a:r>
            <a:endParaRPr lang="en-US" altLang="zh-TW" sz="2000" dirty="0" smtClean="0"/>
          </a:p>
          <a:p>
            <a:endParaRPr lang="en-US" altLang="zh-TW" sz="2000" dirty="0" smtClean="0"/>
          </a:p>
          <a:p>
            <a:r>
              <a:rPr lang="en-US" altLang="zh-TW" sz="2000" dirty="0" smtClean="0"/>
              <a:t>When hermaphrodites mate with males, male’s sperm are preferentially used for fertilization.</a:t>
            </a:r>
          </a:p>
          <a:p>
            <a:pPr marL="0" indent="0">
              <a:buNone/>
            </a:pPr>
            <a:endParaRPr lang="en-US" altLang="zh-TW" sz="2000" dirty="0" smtClean="0"/>
          </a:p>
          <a:p>
            <a:pPr marL="0" indent="0">
              <a:buNone/>
            </a:pPr>
            <a:r>
              <a:rPr lang="en-US" altLang="zh-TW" sz="2000" dirty="0" smtClean="0"/>
              <a:t>Q: What is the frequency of male progenies from hermaphrodite crossed with male? </a:t>
            </a:r>
          </a:p>
          <a:p>
            <a:pPr marL="0" indent="0">
              <a:buNone/>
            </a:pPr>
            <a:endParaRPr lang="en-US" altLang="zh-TW" sz="2000" dirty="0"/>
          </a:p>
          <a:p>
            <a:pPr marL="0" indent="0">
              <a:buNone/>
            </a:pPr>
            <a:endParaRPr lang="en-US" altLang="zh-TW" sz="2000" dirty="0" smtClean="0"/>
          </a:p>
          <a:p>
            <a:pPr marL="0" indent="0">
              <a:buNone/>
            </a:pPr>
            <a:endParaRPr lang="en-US" altLang="zh-TW" sz="2000" dirty="0"/>
          </a:p>
          <a:p>
            <a:pPr marL="0" indent="0">
              <a:buNone/>
            </a:pPr>
            <a:r>
              <a:rPr lang="en-US" altLang="zh-TW" sz="2000" dirty="0" smtClean="0"/>
              <a:t> </a:t>
            </a:r>
          </a:p>
          <a:p>
            <a:pPr marL="0" indent="0">
              <a:buNone/>
            </a:pPr>
            <a:endParaRPr lang="en-US" altLang="zh-TW" sz="2000" dirty="0"/>
          </a:p>
          <a:p>
            <a:pPr marL="0" indent="0">
              <a:buNone/>
            </a:pPr>
            <a:endParaRPr lang="en-US" altLang="zh-TW" sz="2000" dirty="0" smtClean="0"/>
          </a:p>
          <a:p>
            <a:pPr marL="0" indent="0">
              <a:buNone/>
            </a:pPr>
            <a:endParaRPr lang="en-US" altLang="zh-TW" sz="2000" dirty="0"/>
          </a:p>
          <a:p>
            <a:pPr marL="0" indent="0">
              <a:buNone/>
            </a:pPr>
            <a:endParaRPr lang="en-US" altLang="zh-TW" sz="2000" dirty="0" smtClean="0"/>
          </a:p>
          <a:p>
            <a:endParaRPr lang="en-US" altLang="zh-TW" sz="2000" dirty="0"/>
          </a:p>
          <a:p>
            <a:endParaRPr kumimoji="1" lang="zh-TW" altLang="en-US" sz="2000" dirty="0"/>
          </a:p>
        </p:txBody>
      </p:sp>
      <p:pic>
        <p:nvPicPr>
          <p:cNvPr id="4" name="Picture 3"/>
          <p:cNvPicPr>
            <a:picLocks noChangeAspect="1"/>
          </p:cNvPicPr>
          <p:nvPr/>
        </p:nvPicPr>
        <p:blipFill>
          <a:blip r:embed="rId2"/>
          <a:stretch>
            <a:fillRect/>
          </a:stretch>
        </p:blipFill>
        <p:spPr>
          <a:xfrm>
            <a:off x="5787241" y="5276094"/>
            <a:ext cx="1754477" cy="1581906"/>
          </a:xfrm>
          <a:prstGeom prst="rect">
            <a:avLst/>
          </a:prstGeom>
        </p:spPr>
      </p:pic>
    </p:spTree>
    <p:extLst>
      <p:ext uri="{BB962C8B-B14F-4D97-AF65-F5344CB8AC3E}">
        <p14:creationId xmlns:p14="http://schemas.microsoft.com/office/powerpoint/2010/main" val="8392481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269" y="-107014"/>
            <a:ext cx="8229600" cy="1143000"/>
          </a:xfrm>
        </p:spPr>
        <p:txBody>
          <a:bodyPr/>
          <a:lstStyle/>
          <a:p>
            <a:r>
              <a:rPr kumimoji="1" lang="en-US" altLang="zh-TW" dirty="0" smtClean="0"/>
              <a:t>Hermaphrodite vs. male</a:t>
            </a:r>
            <a:endParaRPr kumimoji="1" lang="zh-TW" altLang="en-US" dirty="0"/>
          </a:p>
        </p:txBody>
      </p:sp>
      <p:pic>
        <p:nvPicPr>
          <p:cNvPr id="5" name="maleHalf.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00268" y="894872"/>
            <a:ext cx="3229258" cy="2431441"/>
          </a:xfrm>
          <a:prstGeom prst="rect">
            <a:avLst/>
          </a:prstGeom>
        </p:spPr>
      </p:pic>
      <p:pic>
        <p:nvPicPr>
          <p:cNvPr id="6" name="AdultandyoungHalf.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325133" y="894872"/>
            <a:ext cx="3229258" cy="2431441"/>
          </a:xfrm>
          <a:prstGeom prst="rect">
            <a:avLst/>
          </a:prstGeom>
        </p:spPr>
      </p:pic>
      <p:pic>
        <p:nvPicPr>
          <p:cNvPr id="3" name="Picture 2" descr="somaticsexdetfig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6786" y="3599246"/>
            <a:ext cx="5168414" cy="2963224"/>
          </a:xfrm>
          <a:prstGeom prst="rect">
            <a:avLst/>
          </a:prstGeom>
        </p:spPr>
      </p:pic>
      <p:sp>
        <p:nvSpPr>
          <p:cNvPr id="4" name="TextBox 3"/>
          <p:cNvSpPr txBox="1"/>
          <p:nvPr/>
        </p:nvSpPr>
        <p:spPr>
          <a:xfrm>
            <a:off x="3749318" y="943039"/>
            <a:ext cx="1007881" cy="369332"/>
          </a:xfrm>
          <a:prstGeom prst="rect">
            <a:avLst/>
          </a:prstGeom>
          <a:noFill/>
        </p:spPr>
        <p:txBody>
          <a:bodyPr wrap="square" rtlCol="0">
            <a:spAutoFit/>
          </a:bodyPr>
          <a:lstStyle/>
          <a:p>
            <a:r>
              <a:rPr lang="en-US" dirty="0" smtClean="0"/>
              <a:t>99.8%</a:t>
            </a:r>
            <a:endParaRPr lang="en-US" dirty="0"/>
          </a:p>
        </p:txBody>
      </p:sp>
      <p:sp>
        <p:nvSpPr>
          <p:cNvPr id="7" name="TextBox 6"/>
          <p:cNvSpPr txBox="1"/>
          <p:nvPr/>
        </p:nvSpPr>
        <p:spPr>
          <a:xfrm>
            <a:off x="7446227" y="982478"/>
            <a:ext cx="1007881" cy="369332"/>
          </a:xfrm>
          <a:prstGeom prst="rect">
            <a:avLst/>
          </a:prstGeom>
          <a:noFill/>
        </p:spPr>
        <p:txBody>
          <a:bodyPr wrap="square" rtlCol="0">
            <a:spAutoFit/>
          </a:bodyPr>
          <a:lstStyle/>
          <a:p>
            <a:r>
              <a:rPr lang="en-US" dirty="0" smtClean="0"/>
              <a:t>0.2%</a:t>
            </a:r>
            <a:endParaRPr lang="en-US" dirty="0"/>
          </a:p>
        </p:txBody>
      </p:sp>
    </p:spTree>
    <p:extLst>
      <p:ext uri="{BB962C8B-B14F-4D97-AF65-F5344CB8AC3E}">
        <p14:creationId xmlns:p14="http://schemas.microsoft.com/office/powerpoint/2010/main" val="388443473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Synchronization/freezing/expansion</a:t>
            </a:r>
            <a:endParaRPr lang="en-US" dirty="0"/>
          </a:p>
        </p:txBody>
      </p:sp>
      <p:pic>
        <p:nvPicPr>
          <p:cNvPr id="6" name="Picture 5" descr="worm stages.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32917"/>
            <a:ext cx="5191779" cy="3908256"/>
          </a:xfrm>
          <a:prstGeom prst="rect">
            <a:avLst/>
          </a:prstGeom>
        </p:spPr>
      </p:pic>
      <p:sp>
        <p:nvSpPr>
          <p:cNvPr id="8" name="TextBox 7"/>
          <p:cNvSpPr txBox="1"/>
          <p:nvPr/>
        </p:nvSpPr>
        <p:spPr>
          <a:xfrm>
            <a:off x="5901497" y="1417638"/>
            <a:ext cx="2367387" cy="369332"/>
          </a:xfrm>
          <a:prstGeom prst="rect">
            <a:avLst/>
          </a:prstGeom>
          <a:noFill/>
        </p:spPr>
        <p:txBody>
          <a:bodyPr wrap="square" rtlCol="0">
            <a:spAutoFit/>
          </a:bodyPr>
          <a:lstStyle/>
          <a:p>
            <a:r>
              <a:rPr lang="en-US" dirty="0"/>
              <a:t>m</a:t>
            </a:r>
            <a:r>
              <a:rPr lang="en-US" dirty="0" smtClean="0"/>
              <a:t>ix-staged worms</a:t>
            </a:r>
            <a:endParaRPr lang="en-US" dirty="0"/>
          </a:p>
        </p:txBody>
      </p:sp>
      <p:cxnSp>
        <p:nvCxnSpPr>
          <p:cNvPr id="9" name="Straight Arrow Connector 8"/>
          <p:cNvCxnSpPr/>
          <p:nvPr/>
        </p:nvCxnSpPr>
        <p:spPr>
          <a:xfrm>
            <a:off x="6325607" y="1947747"/>
            <a:ext cx="0" cy="6574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517104" y="2063945"/>
            <a:ext cx="2145653" cy="369332"/>
          </a:xfrm>
          <a:prstGeom prst="rect">
            <a:avLst/>
          </a:prstGeom>
          <a:noFill/>
        </p:spPr>
        <p:txBody>
          <a:bodyPr wrap="square" rtlCol="0">
            <a:spAutoFit/>
          </a:bodyPr>
          <a:lstStyle/>
          <a:p>
            <a:r>
              <a:rPr lang="en-US" dirty="0" smtClean="0"/>
              <a:t>Bleaching (5 min)</a:t>
            </a:r>
            <a:endParaRPr lang="en-US" dirty="0"/>
          </a:p>
        </p:txBody>
      </p:sp>
      <p:sp>
        <p:nvSpPr>
          <p:cNvPr id="11" name="TextBox 10"/>
          <p:cNvSpPr txBox="1"/>
          <p:nvPr/>
        </p:nvSpPr>
        <p:spPr>
          <a:xfrm>
            <a:off x="5901497" y="2688889"/>
            <a:ext cx="2145653" cy="369332"/>
          </a:xfrm>
          <a:prstGeom prst="rect">
            <a:avLst/>
          </a:prstGeom>
          <a:noFill/>
        </p:spPr>
        <p:txBody>
          <a:bodyPr wrap="square" rtlCol="0">
            <a:spAutoFit/>
          </a:bodyPr>
          <a:lstStyle/>
          <a:p>
            <a:r>
              <a:rPr lang="en-US" dirty="0" smtClean="0"/>
              <a:t>embryos</a:t>
            </a:r>
            <a:endParaRPr lang="en-US" dirty="0"/>
          </a:p>
        </p:txBody>
      </p:sp>
      <p:sp>
        <p:nvSpPr>
          <p:cNvPr id="12" name="TextBox 11"/>
          <p:cNvSpPr txBox="1"/>
          <p:nvPr/>
        </p:nvSpPr>
        <p:spPr>
          <a:xfrm>
            <a:off x="6002285" y="3965129"/>
            <a:ext cx="2044865" cy="646331"/>
          </a:xfrm>
          <a:prstGeom prst="rect">
            <a:avLst/>
          </a:prstGeom>
          <a:noFill/>
        </p:spPr>
        <p:txBody>
          <a:bodyPr wrap="square" rtlCol="0">
            <a:spAutoFit/>
          </a:bodyPr>
          <a:lstStyle/>
          <a:p>
            <a:r>
              <a:rPr lang="en-US" dirty="0" smtClean="0"/>
              <a:t>L1 arrest (synchronized)</a:t>
            </a:r>
            <a:endParaRPr lang="en-US" dirty="0"/>
          </a:p>
        </p:txBody>
      </p:sp>
      <p:cxnSp>
        <p:nvCxnSpPr>
          <p:cNvPr id="13" name="Straight Arrow Connector 12"/>
          <p:cNvCxnSpPr/>
          <p:nvPr/>
        </p:nvCxnSpPr>
        <p:spPr>
          <a:xfrm>
            <a:off x="6325607" y="3208918"/>
            <a:ext cx="0" cy="6574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55844" y="3284797"/>
            <a:ext cx="2674769" cy="646331"/>
          </a:xfrm>
          <a:prstGeom prst="rect">
            <a:avLst/>
          </a:prstGeom>
          <a:noFill/>
        </p:spPr>
        <p:txBody>
          <a:bodyPr wrap="square" rtlCol="0">
            <a:spAutoFit/>
          </a:bodyPr>
          <a:lstStyle/>
          <a:p>
            <a:r>
              <a:rPr lang="en-US" dirty="0"/>
              <a:t>r</a:t>
            </a:r>
            <a:r>
              <a:rPr lang="en-US" dirty="0" smtClean="0"/>
              <a:t>otating in buffers</a:t>
            </a:r>
          </a:p>
          <a:p>
            <a:r>
              <a:rPr lang="en-US" dirty="0"/>
              <a:t> </a:t>
            </a:r>
            <a:r>
              <a:rPr lang="en-US" dirty="0" smtClean="0"/>
              <a:t>  w/o food  (&gt;overnight)</a:t>
            </a:r>
            <a:endParaRPr lang="en-US" dirty="0"/>
          </a:p>
        </p:txBody>
      </p:sp>
      <p:cxnSp>
        <p:nvCxnSpPr>
          <p:cNvPr id="15" name="Straight Arrow Connector 14"/>
          <p:cNvCxnSpPr/>
          <p:nvPr/>
        </p:nvCxnSpPr>
        <p:spPr>
          <a:xfrm>
            <a:off x="6325607" y="4611460"/>
            <a:ext cx="0" cy="6574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455497" y="4700950"/>
            <a:ext cx="2145653" cy="646331"/>
          </a:xfrm>
          <a:prstGeom prst="rect">
            <a:avLst/>
          </a:prstGeom>
          <a:noFill/>
        </p:spPr>
        <p:txBody>
          <a:bodyPr wrap="square" rtlCol="0">
            <a:spAutoFit/>
          </a:bodyPr>
          <a:lstStyle/>
          <a:p>
            <a:r>
              <a:rPr lang="en-US" dirty="0"/>
              <a:t>f</a:t>
            </a:r>
            <a:r>
              <a:rPr lang="en-US" dirty="0" smtClean="0"/>
              <a:t>ood</a:t>
            </a:r>
          </a:p>
          <a:p>
            <a:r>
              <a:rPr lang="en-US" dirty="0" smtClean="0"/>
              <a:t>(50hr)</a:t>
            </a:r>
            <a:endParaRPr lang="en-US" dirty="0"/>
          </a:p>
        </p:txBody>
      </p:sp>
      <p:sp>
        <p:nvSpPr>
          <p:cNvPr id="17" name="TextBox 16"/>
          <p:cNvSpPr txBox="1"/>
          <p:nvPr/>
        </p:nvSpPr>
        <p:spPr>
          <a:xfrm>
            <a:off x="5901497" y="5325894"/>
            <a:ext cx="2145653" cy="646331"/>
          </a:xfrm>
          <a:prstGeom prst="rect">
            <a:avLst/>
          </a:prstGeom>
          <a:noFill/>
        </p:spPr>
        <p:txBody>
          <a:bodyPr wrap="square" rtlCol="0">
            <a:spAutoFit/>
          </a:bodyPr>
          <a:lstStyle/>
          <a:p>
            <a:r>
              <a:rPr lang="en-US" dirty="0"/>
              <a:t>s</a:t>
            </a:r>
            <a:r>
              <a:rPr lang="en-US" dirty="0" smtClean="0"/>
              <a:t>ynchronized </a:t>
            </a:r>
            <a:r>
              <a:rPr lang="en-US" dirty="0"/>
              <a:t>a</a:t>
            </a:r>
            <a:r>
              <a:rPr lang="en-US" dirty="0" smtClean="0"/>
              <a:t>dults </a:t>
            </a:r>
          </a:p>
          <a:p>
            <a:endParaRPr lang="en-US" dirty="0"/>
          </a:p>
        </p:txBody>
      </p:sp>
      <p:cxnSp>
        <p:nvCxnSpPr>
          <p:cNvPr id="18" name="Straight Arrow Connector 17"/>
          <p:cNvCxnSpPr/>
          <p:nvPr/>
        </p:nvCxnSpPr>
        <p:spPr>
          <a:xfrm>
            <a:off x="7202547" y="4218096"/>
            <a:ext cx="68447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894267" y="4033430"/>
            <a:ext cx="1453302" cy="707886"/>
          </a:xfrm>
          <a:prstGeom prst="rect">
            <a:avLst/>
          </a:prstGeom>
          <a:noFill/>
        </p:spPr>
        <p:txBody>
          <a:bodyPr wrap="square" rtlCol="0">
            <a:spAutoFit/>
          </a:bodyPr>
          <a:lstStyle/>
          <a:p>
            <a:r>
              <a:rPr lang="en-US" sz="1600" dirty="0" smtClean="0"/>
              <a:t>Frozen</a:t>
            </a:r>
          </a:p>
          <a:p>
            <a:r>
              <a:rPr lang="en-US" sz="1200" dirty="0" smtClean="0"/>
              <a:t>-80 or </a:t>
            </a:r>
          </a:p>
          <a:p>
            <a:r>
              <a:rPr lang="en-US" sz="1200" dirty="0" smtClean="0"/>
              <a:t>liquid nitrogen </a:t>
            </a:r>
            <a:endParaRPr lang="en-US" sz="1200" dirty="0"/>
          </a:p>
        </p:txBody>
      </p:sp>
    </p:spTree>
    <p:extLst>
      <p:ext uri="{BB962C8B-B14F-4D97-AF65-F5344CB8AC3E}">
        <p14:creationId xmlns:p14="http://schemas.microsoft.com/office/powerpoint/2010/main" val="42727471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Worm mating</a:t>
            </a:r>
            <a:endParaRPr lang="en-US" dirty="0"/>
          </a:p>
        </p:txBody>
      </p:sp>
      <p:pic>
        <p:nvPicPr>
          <p:cNvPr id="4" name="malematingbehavior_movie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3188" y="1723636"/>
            <a:ext cx="4569480" cy="3427110"/>
          </a:xfrm>
          <a:prstGeom prst="rect">
            <a:avLst/>
          </a:prstGeom>
        </p:spPr>
      </p:pic>
      <p:pic>
        <p:nvPicPr>
          <p:cNvPr id="5" name="Picture 4" descr="spermatogenesisfig3_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3535" y="1417638"/>
            <a:ext cx="3943039" cy="4690857"/>
          </a:xfrm>
          <a:prstGeom prst="rect">
            <a:avLst/>
          </a:prstGeom>
        </p:spPr>
      </p:pic>
      <p:pic>
        <p:nvPicPr>
          <p:cNvPr id="6" name="Picture 5" descr="spermatogenesisfig4_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3535" y="1417638"/>
            <a:ext cx="4032713" cy="4922691"/>
          </a:xfrm>
          <a:prstGeom prst="rect">
            <a:avLst/>
          </a:prstGeom>
        </p:spPr>
      </p:pic>
    </p:spTree>
    <p:extLst>
      <p:ext uri="{BB962C8B-B14F-4D97-AF65-F5344CB8AC3E}">
        <p14:creationId xmlns:p14="http://schemas.microsoft.com/office/powerpoint/2010/main" val="2614568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en-US" altLang="zh-TW" dirty="0" smtClean="0"/>
              <a:t>Transparent animals allow live imaging of various developmental process</a:t>
            </a:r>
            <a:endParaRPr kumimoji="1" lang="zh-TW" altLang="en-US" dirty="0"/>
          </a:p>
        </p:txBody>
      </p:sp>
      <p:sp>
        <p:nvSpPr>
          <p:cNvPr id="6" name="Rectangle 5"/>
          <p:cNvSpPr/>
          <p:nvPr/>
        </p:nvSpPr>
        <p:spPr>
          <a:xfrm>
            <a:off x="1146993" y="4335987"/>
            <a:ext cx="3931733" cy="666849"/>
          </a:xfrm>
          <a:prstGeom prst="rect">
            <a:avLst/>
          </a:prstGeom>
        </p:spPr>
        <p:txBody>
          <a:bodyPr wrap="square">
            <a:spAutoFit/>
          </a:bodyPr>
          <a:lstStyle/>
          <a:p>
            <a:r>
              <a:rPr lang="en-US" altLang="zh-TW" sz="2800" baseline="30000" dirty="0" smtClean="0"/>
              <a:t>Ideal to examine cell division</a:t>
            </a:r>
          </a:p>
          <a:p>
            <a:r>
              <a:rPr lang="en-US" altLang="zh-TW" sz="2800" baseline="30000" dirty="0"/>
              <a:t> </a:t>
            </a:r>
            <a:r>
              <a:rPr lang="en-US" altLang="zh-TW" sz="2800" baseline="30000" dirty="0" smtClean="0"/>
              <a:t>   /embryogenesis</a:t>
            </a:r>
            <a:endParaRPr lang="zh-TW" altLang="en-US" sz="2800" dirty="0"/>
          </a:p>
        </p:txBody>
      </p:sp>
      <p:pic>
        <p:nvPicPr>
          <p:cNvPr id="3" name="1172046s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72481" y="1864918"/>
            <a:ext cx="3604244" cy="2317947"/>
          </a:xfrm>
          <a:prstGeom prst="rect">
            <a:avLst/>
          </a:prstGeom>
        </p:spPr>
      </p:pic>
      <p:sp>
        <p:nvSpPr>
          <p:cNvPr id="5" name="Rectangle 4"/>
          <p:cNvSpPr/>
          <p:nvPr/>
        </p:nvSpPr>
        <p:spPr>
          <a:xfrm>
            <a:off x="5318687" y="4240291"/>
            <a:ext cx="4572000" cy="646331"/>
          </a:xfrm>
          <a:prstGeom prst="rect">
            <a:avLst/>
          </a:prstGeom>
        </p:spPr>
        <p:txBody>
          <a:bodyPr>
            <a:spAutoFit/>
          </a:bodyPr>
          <a:lstStyle/>
          <a:p>
            <a:r>
              <a:rPr lang="en-US" altLang="zh-TW" dirty="0" smtClean="0"/>
              <a:t>P granule (germ cell enriched)</a:t>
            </a:r>
            <a:r>
              <a:rPr lang="zh-TW" altLang="en-US" dirty="0"/>
              <a:t>	</a:t>
            </a:r>
            <a:endParaRPr lang="en-US" altLang="zh-TW" dirty="0" smtClean="0"/>
          </a:p>
          <a:p>
            <a:r>
              <a:rPr lang="en-US" altLang="zh-TW" dirty="0"/>
              <a:t> </a:t>
            </a:r>
            <a:r>
              <a:rPr lang="en-US" altLang="zh-TW" dirty="0" smtClean="0"/>
              <a:t>          </a:t>
            </a:r>
            <a:r>
              <a:rPr lang="en-US" altLang="zh-TW" sz="1400" dirty="0" smtClean="0"/>
              <a:t>(</a:t>
            </a:r>
            <a:r>
              <a:rPr lang="en-US" altLang="zh-TW" sz="1400" dirty="0" err="1" smtClean="0"/>
              <a:t>Brangwynne</a:t>
            </a:r>
            <a:r>
              <a:rPr lang="en-US" altLang="zh-TW" sz="1400" dirty="0" smtClean="0"/>
              <a:t> C. 2009)  </a:t>
            </a:r>
            <a:endParaRPr lang="zh-TW" altLang="en-US" sz="1400" dirty="0"/>
          </a:p>
        </p:txBody>
      </p:sp>
      <p:sp>
        <p:nvSpPr>
          <p:cNvPr id="7" name="TextBox 6"/>
          <p:cNvSpPr txBox="1"/>
          <p:nvPr/>
        </p:nvSpPr>
        <p:spPr>
          <a:xfrm>
            <a:off x="1079957" y="5002836"/>
            <a:ext cx="3015242" cy="646331"/>
          </a:xfrm>
          <a:prstGeom prst="rect">
            <a:avLst/>
          </a:prstGeom>
          <a:noFill/>
        </p:spPr>
        <p:txBody>
          <a:bodyPr wrap="square" rtlCol="0">
            <a:spAutoFit/>
          </a:bodyPr>
          <a:lstStyle/>
          <a:p>
            <a:r>
              <a:rPr kumimoji="1" lang="en-US" altLang="zh-TW" dirty="0" smtClean="0"/>
              <a:t>Differential Interference Contract (DIC), or </a:t>
            </a:r>
            <a:r>
              <a:rPr kumimoji="1" lang="en-US" altLang="zh-TW" dirty="0" err="1" smtClean="0"/>
              <a:t>Nomarski</a:t>
            </a:r>
            <a:endParaRPr kumimoji="1" lang="zh-TW" altLang="en-US" dirty="0"/>
          </a:p>
        </p:txBody>
      </p:sp>
      <p:pic>
        <p:nvPicPr>
          <p:cNvPr id="8" name="mmc2 (Converted).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051242" y="1864918"/>
            <a:ext cx="3476921" cy="2317947"/>
          </a:xfrm>
          <a:prstGeom prst="rect">
            <a:avLst/>
          </a:prstGeom>
        </p:spPr>
      </p:pic>
    </p:spTree>
    <p:extLst>
      <p:ext uri="{BB962C8B-B14F-4D97-AF65-F5344CB8AC3E}">
        <p14:creationId xmlns:p14="http://schemas.microsoft.com/office/powerpoint/2010/main" val="167236957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23412</TotalTime>
  <Words>2253</Words>
  <Application>Microsoft Macintosh PowerPoint</Application>
  <PresentationFormat>On-screen Show (4:3)</PresentationFormat>
  <Paragraphs>266</Paragraphs>
  <Slides>34</Slides>
  <Notes>17</Notes>
  <HiddenSlides>0</HiddenSlides>
  <MMClips>9</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History of choosing C. elegans</vt:lpstr>
      <vt:lpstr>Life Cycle</vt:lpstr>
      <vt:lpstr>Why C. elegans</vt:lpstr>
      <vt:lpstr>C. elegans is hermaphroditic and diploid </vt:lpstr>
      <vt:lpstr>Hermaphrodite vs. male</vt:lpstr>
      <vt:lpstr>Synchronization/freezing/expansion</vt:lpstr>
      <vt:lpstr>Worm mating</vt:lpstr>
      <vt:lpstr>Transparent animals allow live imaging of various developmental process</vt:lpstr>
      <vt:lpstr>Constructing the cell lineage simply by watching!</vt:lpstr>
      <vt:lpstr>Invariant cell lineage of C. elegans</vt:lpstr>
      <vt:lpstr>Laser ablation to investigate the function of a cell </vt:lpstr>
      <vt:lpstr>PowerPoint Presentation</vt:lpstr>
      <vt:lpstr>C. elegans for study of  neuron regeneration</vt:lpstr>
      <vt:lpstr>Key discoveries made in C. elegans</vt:lpstr>
      <vt:lpstr>Genes and nomenclature in C. elegans</vt:lpstr>
      <vt:lpstr>PowerPoint Presentation</vt:lpstr>
      <vt:lpstr>Genetic strategies frequently used in  C. elegans</vt:lpstr>
      <vt:lpstr>A simple F2 screen </vt:lpstr>
      <vt:lpstr>Complementation test </vt:lpstr>
      <vt:lpstr>Mapping by crossing Bristol mutants (lab strain) to Hawaiian (a wild isolate) with hundreds of SNPs</vt:lpstr>
      <vt:lpstr>PowerPoint Presentation</vt:lpstr>
      <vt:lpstr>Mapping with backcrossing to the original strain &amp; deep sequencing</vt:lpstr>
      <vt:lpstr>A example of modern genetic mapping in  C. elegans</vt:lpstr>
      <vt:lpstr>Spermatogenesis in C. elegans</vt:lpstr>
      <vt:lpstr>fer-2 sperm nuclei also exhibit the abnormal tubular structure and the loss of perinuclear halo</vt:lpstr>
      <vt:lpstr>PowerPoint Presentation</vt:lpstr>
      <vt:lpstr>PowerPoint Presentation</vt:lpstr>
      <vt:lpstr>PowerPoint Presentation</vt:lpstr>
      <vt:lpstr>PowerPoint Presentation</vt:lpstr>
      <vt:lpstr>PowerPoint Presentation</vt:lpstr>
      <vt:lpstr>Does mib-1 complement fer-2 ?</vt:lpstr>
      <vt:lpstr>PowerPoint Presentation</vt:lpstr>
      <vt:lpstr>PowerPoint Presentation</vt:lpstr>
    </vt:vector>
  </TitlesOfParts>
  <Company>Umass Medical Scool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HENG-CHI LEE</dc:creator>
  <cp:lastModifiedBy>HENG-CHI LEE</cp:lastModifiedBy>
  <cp:revision>141</cp:revision>
  <dcterms:created xsi:type="dcterms:W3CDTF">2017-08-29T21:01:00Z</dcterms:created>
  <dcterms:modified xsi:type="dcterms:W3CDTF">2017-10-30T20:05:44Z</dcterms:modified>
</cp:coreProperties>
</file>